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440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441" r:id="rId14"/>
    <p:sldId id="442" r:id="rId15"/>
    <p:sldId id="271" r:id="rId16"/>
    <p:sldId id="272" r:id="rId17"/>
    <p:sldId id="356" r:id="rId18"/>
    <p:sldId id="357" r:id="rId19"/>
    <p:sldId id="358" r:id="rId20"/>
    <p:sldId id="439" r:id="rId21"/>
    <p:sldId id="360" r:id="rId22"/>
    <p:sldId id="359" r:id="rId23"/>
    <p:sldId id="361" r:id="rId24"/>
    <p:sldId id="443" r:id="rId25"/>
    <p:sldId id="445" r:id="rId26"/>
    <p:sldId id="444" r:id="rId27"/>
    <p:sldId id="362" r:id="rId28"/>
    <p:sldId id="446" r:id="rId29"/>
    <p:sldId id="363" r:id="rId30"/>
    <p:sldId id="364" r:id="rId31"/>
    <p:sldId id="365" r:id="rId32"/>
    <p:sldId id="366" r:id="rId33"/>
    <p:sldId id="367" r:id="rId34"/>
    <p:sldId id="447" r:id="rId35"/>
    <p:sldId id="368" r:id="rId36"/>
    <p:sldId id="369" r:id="rId37"/>
    <p:sldId id="370" r:id="rId38"/>
    <p:sldId id="371" r:id="rId39"/>
    <p:sldId id="448" r:id="rId40"/>
    <p:sldId id="372" r:id="rId41"/>
    <p:sldId id="373" r:id="rId42"/>
    <p:sldId id="457" r:id="rId43"/>
    <p:sldId id="374" r:id="rId44"/>
    <p:sldId id="453" r:id="rId45"/>
    <p:sldId id="454" r:id="rId46"/>
    <p:sldId id="455" r:id="rId47"/>
    <p:sldId id="456" r:id="rId48"/>
    <p:sldId id="458" r:id="rId49"/>
    <p:sldId id="375" r:id="rId50"/>
    <p:sldId id="376" r:id="rId51"/>
    <p:sldId id="449" r:id="rId52"/>
    <p:sldId id="450" r:id="rId53"/>
    <p:sldId id="377" r:id="rId54"/>
    <p:sldId id="378" r:id="rId55"/>
    <p:sldId id="379" r:id="rId56"/>
    <p:sldId id="380" r:id="rId57"/>
    <p:sldId id="381" r:id="rId58"/>
    <p:sldId id="459" r:id="rId59"/>
    <p:sldId id="382" r:id="rId60"/>
    <p:sldId id="383" r:id="rId61"/>
    <p:sldId id="384" r:id="rId62"/>
    <p:sldId id="451" r:id="rId63"/>
    <p:sldId id="452" r:id="rId64"/>
    <p:sldId id="385" r:id="rId65"/>
    <p:sldId id="386" r:id="rId66"/>
    <p:sldId id="460" r:id="rId67"/>
    <p:sldId id="387" r:id="rId68"/>
    <p:sldId id="388" r:id="rId69"/>
    <p:sldId id="391" r:id="rId70"/>
    <p:sldId id="392" r:id="rId71"/>
    <p:sldId id="461" r:id="rId72"/>
    <p:sldId id="393" r:id="rId73"/>
    <p:sldId id="394" r:id="rId74"/>
    <p:sldId id="462" r:id="rId75"/>
    <p:sldId id="395" r:id="rId76"/>
    <p:sldId id="396" r:id="rId77"/>
    <p:sldId id="466" r:id="rId78"/>
    <p:sldId id="467" r:id="rId79"/>
    <p:sldId id="463" r:id="rId80"/>
    <p:sldId id="397" r:id="rId81"/>
    <p:sldId id="398" r:id="rId82"/>
    <p:sldId id="464" r:id="rId83"/>
    <p:sldId id="399" r:id="rId84"/>
    <p:sldId id="400" r:id="rId85"/>
    <p:sldId id="401" r:id="rId86"/>
    <p:sldId id="402" r:id="rId8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5705" autoAdjust="0"/>
    <p:restoredTop sz="94660"/>
  </p:normalViewPr>
  <p:slideViewPr>
    <p:cSldViewPr showGuides="1">
      <p:cViewPr>
        <p:scale>
          <a:sx n="125" d="100"/>
          <a:sy n="125" d="100"/>
        </p:scale>
        <p:origin x="-180" y="-1386"/>
      </p:cViewPr>
      <p:guideLst>
        <p:guide orient="horz"/>
        <p:guide orient="horz" pos="4201"/>
        <p:guide orient="horz" pos="73"/>
        <p:guide pos="81"/>
        <p:guide pos="6159"/>
        <p:guide pos="2939"/>
        <p:guide pos="302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386387" y="396875"/>
            <a:ext cx="1671638" cy="84518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1476" y="396875"/>
            <a:ext cx="4849813" cy="84518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71476" y="2311401"/>
            <a:ext cx="3260725" cy="653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797301" y="2311401"/>
            <a:ext cx="3260725" cy="6537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07943-56DA-40FC-B203-7D68F67E094A}" type="datetimeFigureOut">
              <a:rPr lang="ko-KR" altLang="en-US" smtClean="0"/>
              <a:pPr/>
              <a:t>2011-10-24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BC88E-51F0-40E8-A5DD-0E9952A44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8137" y="2183013"/>
            <a:ext cx="8787351" cy="1462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845" tIns="182189" rIns="57845" bIns="28922" rtlCol="0" anchor="t"/>
          <a:lstStyle/>
          <a:p>
            <a:r>
              <a:rPr lang="en-US" altLang="ko-KR" sz="4400" b="1" dirty="0">
                <a:solidFill>
                  <a:srgbClr val="00B0F0"/>
                </a:solidFill>
                <a:latin typeface="+mn-ea"/>
              </a:rPr>
              <a:t> B2B </a:t>
            </a:r>
            <a:r>
              <a:rPr lang="en-US" altLang="ko-KR" sz="4400" b="1">
                <a:solidFill>
                  <a:srgbClr val="00B0F0"/>
                </a:solidFill>
                <a:latin typeface="+mn-ea"/>
              </a:rPr>
              <a:t>Library </a:t>
            </a:r>
            <a:r>
              <a:rPr lang="en-US" altLang="ko-KR" sz="4400" b="1" smtClean="0">
                <a:latin typeface="+mn-ea"/>
              </a:rPr>
              <a:t>StoryBoard</a:t>
            </a:r>
            <a:endParaRPr lang="ko-KR" altLang="en-US" sz="4400" b="1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8167" y="3335259"/>
            <a:ext cx="2808312" cy="1819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845" tIns="28922" rIns="57845" bIns="28922" rtlCol="0" anchor="ctr"/>
          <a:lstStyle/>
          <a:p>
            <a:r>
              <a:rPr lang="en-US" altLang="ko-KR" sz="900" dirty="0" smtClean="0"/>
              <a:t>Ver</a:t>
            </a:r>
            <a:r>
              <a:rPr lang="en-US" altLang="ko-KR" sz="900" smtClean="0"/>
              <a:t>. </a:t>
            </a:r>
            <a:r>
              <a:rPr lang="en-US" altLang="ko-KR" sz="900" smtClean="0"/>
              <a:t>0</a:t>
            </a:r>
            <a:r>
              <a:rPr lang="en-US" altLang="ko-KR" sz="900" smtClean="0"/>
              <a:t>.5    2011.10.24</a:t>
            </a:r>
            <a:endParaRPr lang="ko-KR" altLang="en-US" sz="900" dirty="0"/>
          </a:p>
        </p:txBody>
      </p:sp>
      <p:pic>
        <p:nvPicPr>
          <p:cNvPr id="10" name="그림 9" descr="wiseux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96354" y="6021288"/>
            <a:ext cx="1709174" cy="59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Group 1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7658086"/>
              </p:ext>
            </p:extLst>
          </p:nvPr>
        </p:nvGraphicFramePr>
        <p:xfrm>
          <a:off x="5710338" y="6021288"/>
          <a:ext cx="2052638" cy="428628"/>
        </p:xfrm>
        <a:graphic>
          <a:graphicData uri="http://schemas.openxmlformats.org/drawingml/2006/table">
            <a:tbl>
              <a:tblPr/>
              <a:tblGrid>
                <a:gridCol w="818324"/>
                <a:gridCol w="1234314"/>
              </a:tblGrid>
              <a:tr h="214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작성자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:  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최일래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도진아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Last Update</a:t>
                      </a: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+mj-lt"/>
                        <a:ea typeface="나눔고딕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:   </a:t>
                      </a: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2011.10.24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+mj-lt"/>
                        <a:ea typeface="나눔고딕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마이 페이지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권한 요청 확인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 페이지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:\B2B\05_와이어프레임\이미지\022.jpg"/>
          <p:cNvPicPr>
            <a:picLocks noChangeAspect="1" noChangeArrowheads="1"/>
          </p:cNvPicPr>
          <p:nvPr/>
        </p:nvPicPr>
        <p:blipFill>
          <a:blip r:embed="rId2" cstate="print"/>
          <a:srcRect t="1700" r="13437" b="4528"/>
          <a:stretch>
            <a:fillRect/>
          </a:stretch>
        </p:blipFill>
        <p:spPr bwMode="auto">
          <a:xfrm>
            <a:off x="128587" y="115887"/>
            <a:ext cx="4537075" cy="6553201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08538" y="642918"/>
          <a:ext cx="4968998" cy="7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 페이지 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메뉴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내역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관리 페이지를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기타 메뉴 바로가기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공지사항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이용가이드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등으로 이동하는 바로가기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29483" y="738339"/>
            <a:ext cx="872477" cy="38336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9483" y="594324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2372" y="7429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23910" y="715494"/>
            <a:ext cx="3641753" cy="385651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23910" y="57148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95678" y="78579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08538" y="1534964"/>
          <a:ext cx="4968998" cy="4545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콘텐츠명 검색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버튼을 누르거나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Enter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키를 누르면 검색 수행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결과가 없을시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결과가 없습니다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상태별 보기 및 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 상태별 콘텐스 수를 표시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클릭시 선택 상태의 권한요청 리스트만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전체보기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기간만료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1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구분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구분에 따라 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콘텐츠에 대한 권한요청 리스트 노출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ALL.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ALL. TV-titles, Feature Films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체크박스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삭제를 위한 체크 박스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요청날짜 정렬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최근 요청한 콘텐츠가 위로 위치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화살표를 클릭하면 화살표 모양 바뀌며 역순으로 정렬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체크박스로 선택한 항목을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체크한 항목이 없을 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항목이 없습니다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삭제할 항목을 선택해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체크한 항목이 있을 시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삭제하시겠습니까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페이지 네비게이션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모든 페이지 네비게이션은 아래의 룰을 따름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&lt;  1</a:t>
                      </a: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&lt;&lt;  &lt;  </a:t>
                      </a:r>
                      <a:r>
                        <a:rPr lang="en-US" altLang="ko-KR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.2.3.4.5.6.7.8.9.10 ... 123  &gt;  &gt;&gt;</a:t>
                      </a: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&lt;&lt;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&lt;  1 ... 11.12.13.14.15.16.17.18.19.20  ... 123  &gt;  &gt;&gt;</a:t>
                      </a: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&lt;&lt;  &lt;  1 ... 121.122.</a:t>
                      </a:r>
                      <a:r>
                        <a:rPr lang="en-US" altLang="ko-KR" sz="800" b="1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123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&gt;  &gt;&gt;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023910" y="92867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95480" y="42862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23910" y="11429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381364" y="11429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23910" y="40719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8739213" y="3106600"/>
            <a:ext cx="928695" cy="761716"/>
            <a:chOff x="7453330" y="5881994"/>
            <a:chExt cx="928695" cy="761716"/>
          </a:xfrm>
        </p:grpSpPr>
        <p:sp>
          <p:nvSpPr>
            <p:cNvPr id="22" name="직사각형 21"/>
            <p:cNvSpPr/>
            <p:nvPr/>
          </p:nvSpPr>
          <p:spPr>
            <a:xfrm>
              <a:off x="7453330" y="5881994"/>
              <a:ext cx="857256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spc="-4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전체 </a:t>
              </a:r>
              <a:r>
                <a:rPr lang="ko-KR" altLang="en-US" sz="7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보기</a:t>
              </a:r>
              <a:endParaRPr lang="ko-KR" altLang="en-US" sz="7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205812" y="588199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4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453331" y="6097125"/>
              <a:ext cx="928694" cy="5465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60000"/>
                </a:lnSpc>
              </a:pPr>
              <a:r>
                <a:rPr lang="ko-KR" altLang="en-US" sz="700" spc="-4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전체 보기</a:t>
              </a:r>
              <a:endParaRPr lang="en-US" altLang="ko-KR" sz="700" spc="-4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60000"/>
                </a:lnSpc>
              </a:pPr>
              <a:r>
                <a:rPr lang="ko-KR" altLang="en-US" sz="700" spc="-4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방송콘텐츠 </a:t>
              </a:r>
              <a:r>
                <a:rPr lang="ko-KR" altLang="en-US" sz="7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보기</a:t>
              </a:r>
              <a:endParaRPr lang="en-US" altLang="ko-KR" sz="70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60000"/>
                </a:lnSpc>
              </a:pPr>
              <a:r>
                <a:rPr lang="ko-KR" altLang="en-US" sz="700" spc="-4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영화콘텐츠</a:t>
              </a:r>
              <a:r>
                <a:rPr lang="ko-KR" altLang="en-US" sz="7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 보기</a:t>
              </a:r>
              <a:endParaRPr lang="en-US" altLang="ko-KR" sz="70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내역을 확인하는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72372" y="197739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952868" y="121442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81430" y="100010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W:\B2B\06_스토리보드\이미지\023.jpg"/>
          <p:cNvPicPr>
            <a:picLocks noChangeAspect="1" noChangeArrowheads="1"/>
          </p:cNvPicPr>
          <p:nvPr/>
        </p:nvPicPr>
        <p:blipFill>
          <a:blip r:embed="rId2" cstate="print"/>
          <a:srcRect t="1764" r="13565" b="16314"/>
          <a:stretch>
            <a:fillRect/>
          </a:stretch>
        </p:blipFill>
        <p:spPr bwMode="auto">
          <a:xfrm>
            <a:off x="128587" y="115887"/>
            <a:ext cx="4537075" cy="5733609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08538" y="642918"/>
          <a:ext cx="4968998" cy="27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목록으로 돌아가기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리스트로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하단의 리스트를 이용해 이동하였을 때는 현재 상세화면에 표시된 콘텐츠가 보이는 리스트로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요청 콘텐츠명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리스트에서 선택한 요청 콘텐츠명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요청 시간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요청했던 시간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 기간은 관리자의 승인 시점부터 계산되어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서비스 이용기간의 시작 시간과는 일치하지 않음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 기간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관리자의 승인 시점부터 승인한 기간에 따라 고지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날짜 까지만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플레이 버튼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승인된 콘텐츠의 경우 플레이 버튼 활성화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클릭시 새창으로 해당 콘텐츠가 활성화된 상태로 상세 화면 열림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승인되지 않은 콘텐츠는 플레이버튼이 비활성화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클릭에 대한 액션 없음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 정렬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회차 내림차순으로 정렬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화살표 클릭으로 오름차순으로 변경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펼치기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회원의 권한신청내용 펼치기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접혀있는 상태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90271" y="734543"/>
            <a:ext cx="3575392" cy="39356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90271" y="59053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0271" y="4684656"/>
            <a:ext cx="3575392" cy="11871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0271" y="454064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72504" y="121442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08538" y="3571876"/>
          <a:ext cx="4968998" cy="1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 페이지 이전의 리스트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항목이 중간에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항목의 이전과 이후 항목이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 이하일 때는 아래의 규칙을 적용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.2.3.4.5</a:t>
                      </a: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1.</a:t>
                      </a:r>
                      <a:r>
                        <a:rPr lang="en-US" altLang="ko-KR" sz="800" b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.3.4.5</a:t>
                      </a: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1.2.</a:t>
                      </a:r>
                      <a:r>
                        <a:rPr lang="en-US" altLang="ko-KR" sz="800" b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.4.5</a:t>
                      </a: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1.2.3.</a:t>
                      </a:r>
                      <a:r>
                        <a:rPr lang="en-US" altLang="ko-KR" sz="800" b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.5</a:t>
                      </a: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1.2.3.4.</a:t>
                      </a:r>
                      <a:r>
                        <a:rPr lang="en-US" altLang="ko-KR" sz="800" b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095348" y="478632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72504" y="97726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166786" y="264318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881166" y="42148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04_01_02_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상세 보기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내역에 대한 피드백을 확인하는 화면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1381100" y="447772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861046" y="121442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84623" y="1358005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504" y="1562045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286818" y="18345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B2B\06_스토리보드\이미지\024.jpg"/>
          <p:cNvPicPr>
            <a:picLocks noChangeAspect="1" noChangeArrowheads="1"/>
          </p:cNvPicPr>
          <p:nvPr/>
        </p:nvPicPr>
        <p:blipFill>
          <a:blip r:embed="rId2" cstate="print"/>
          <a:srcRect t="1764" r="13580" b="1921"/>
          <a:stretch>
            <a:fillRect/>
          </a:stretch>
        </p:blipFill>
        <p:spPr bwMode="auto">
          <a:xfrm>
            <a:off x="128587" y="115888"/>
            <a:ext cx="4537075" cy="6742112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08538" y="642918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권한신청내역 접기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 내역을 접기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90271" y="4230058"/>
            <a:ext cx="3575392" cy="123348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90271" y="4086045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04_01_02_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상세 보기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내역에 대한 피드백을 확인하는 화면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권한신청내용 활성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1095348" y="42862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B2B\06_스토리보드\이미지\025.jpg"/>
          <p:cNvPicPr>
            <a:picLocks noChangeAspect="1" noChangeArrowheads="1"/>
          </p:cNvPicPr>
          <p:nvPr/>
        </p:nvPicPr>
        <p:blipFill>
          <a:blip r:embed="rId2" cstate="print"/>
          <a:srcRect t="1708" r="13535" b="20051"/>
          <a:stretch>
            <a:fillRect/>
          </a:stretch>
        </p:blipFill>
        <p:spPr bwMode="auto">
          <a:xfrm>
            <a:off x="128588" y="106364"/>
            <a:ext cx="4537075" cy="5474086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08538" y="642918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 항목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영화는 회차가 없으므로 프로그램에 해당된 콘텐츠만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61088" y="1766427"/>
            <a:ext cx="3504575" cy="18054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61088" y="1622412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76309" y="18345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04_01_03_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상세 보기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내역에 대한 피드백을 확인하는 화면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4098" name="Picture 2" descr="W:\B2B\06_스토리보드\이미지\026.jpg"/>
          <p:cNvPicPr>
            <a:picLocks noChangeAspect="1" noChangeArrowheads="1"/>
          </p:cNvPicPr>
          <p:nvPr/>
        </p:nvPicPr>
        <p:blipFill>
          <a:blip r:embed="rId2" cstate="print"/>
          <a:srcRect t="1720" r="13492" b="4196"/>
          <a:stretch>
            <a:fillRect/>
          </a:stretch>
        </p:blipFill>
        <p:spPr bwMode="auto">
          <a:xfrm>
            <a:off x="136497" y="101375"/>
            <a:ext cx="4529166" cy="6567713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04_01_03_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상세 보기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내역에 대한 피드백을 확인하는 화면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권한신청내용 활성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스크랩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 페이지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B2B\06_스토리보드\이미지\027.jpg"/>
          <p:cNvPicPr>
            <a:picLocks noChangeAspect="1" noChangeArrowheads="1"/>
          </p:cNvPicPr>
          <p:nvPr/>
        </p:nvPicPr>
        <p:blipFill>
          <a:blip r:embed="rId2" cstate="print"/>
          <a:srcRect t="1720" r="13492" b="2358"/>
          <a:stretch>
            <a:fillRect/>
          </a:stretch>
        </p:blipFill>
        <p:spPr bwMode="auto">
          <a:xfrm>
            <a:off x="128588" y="106363"/>
            <a:ext cx="4538661" cy="6710065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3283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스트랩한 항목들만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요소는 리스트와 동일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콘텐츠명으로 검색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검색어를 입력하고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버튼을 클릭하거나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Enter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키를 누르면 검색 수행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결과가 없을시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결과가 없습니다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94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구분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중 선택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회원정보에서 로그인시 기본으로 선택한 구분과 동일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콘텐츠 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확인 메시지 노출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선택시삭제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삭제합니다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항목이 없을때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항목이 없습니다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삭제할 항목을 선택해 주세요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항목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스크랩된 항목 선택시 새창으로 해당 콘텐츠의 상세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48374" y="753595"/>
            <a:ext cx="3617289" cy="581867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48374" y="60958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92157" y="7629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09728" y="97726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595678" y="78579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01066" y="100010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07922" y="140589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리스트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썸네일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리스트 썸네일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1452538" y="621508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788073" y="2214554"/>
            <a:ext cx="879835" cy="620271"/>
            <a:chOff x="9742511" y="2115093"/>
            <a:chExt cx="879835" cy="620271"/>
          </a:xfrm>
        </p:grpSpPr>
        <p:grpSp>
          <p:nvGrpSpPr>
            <p:cNvPr id="17" name="그룹 16"/>
            <p:cNvGrpSpPr/>
            <p:nvPr/>
          </p:nvGrpSpPr>
          <p:grpSpPr>
            <a:xfrm>
              <a:off x="9742512" y="2115093"/>
              <a:ext cx="866248" cy="194400"/>
              <a:chOff x="5484837" y="5395885"/>
              <a:chExt cx="866248" cy="1944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484837" y="5395885"/>
                <a:ext cx="866248" cy="1944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>
                <a:defPPr>
                  <a:defRPr lang="ko-KR"/>
                </a:defPPr>
                <a:lvl1pPr marL="0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481328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221992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962656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703320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443984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184648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5925312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700" spc="-4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방송콘텐츠</a:t>
                </a:r>
                <a:r>
                  <a:rPr lang="ko-KR" altLang="en-US" sz="700" spc="-4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 보기</a:t>
                </a:r>
                <a:endParaRPr lang="ko-KR" altLang="en-US" sz="7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174873" y="5395885"/>
                <a:ext cx="176212" cy="1944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8000"/>
                    </a:schemeClr>
                  </a:gs>
                  <a:gs pos="100000">
                    <a:schemeClr val="bg1">
                      <a:lumMod val="94000"/>
                    </a:schemeClr>
                  </a:gs>
                </a:gsLst>
                <a:lin ang="8100000" scaled="1"/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481328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221992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962656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703320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443984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184648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5925312" algn="l" defTabSz="1481328" rtl="0" eaLnBrk="1" latinLnBrk="1" hangingPunct="1">
                  <a:defRPr sz="2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419515"/>
                <a:r>
                  <a:rPr lang="ko-KR" altLang="en-US" sz="400" dirty="0">
                    <a:gradFill>
                      <a:gsLst>
                        <a:gs pos="417">
                          <a:schemeClr val="tx1">
                            <a:lumMod val="50000"/>
                            <a:lumOff val="50000"/>
                          </a:schemeClr>
                        </a:gs>
                        <a:gs pos="60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16200000" scaled="1"/>
                    </a:gradFill>
                    <a:latin typeface="+mj-lt"/>
                    <a:ea typeface="+mj-ea"/>
                  </a:rPr>
                  <a:t>▼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742511" y="2332931"/>
              <a:ext cx="879835" cy="4024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60000"/>
                </a:lnSpc>
              </a:pPr>
              <a:r>
                <a:rPr lang="ko-KR" altLang="en-US" sz="700" spc="-4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방송콘텐츠</a:t>
              </a:r>
              <a:r>
                <a:rPr lang="ko-KR" altLang="en-US" sz="7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 보기</a:t>
              </a:r>
              <a:endParaRPr lang="en-US" altLang="ko-KR" sz="70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60000"/>
                </a:lnSpc>
              </a:pPr>
              <a:r>
                <a:rPr lang="ko-KR" altLang="en-US" sz="700" spc="-4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영화콘텐츠</a:t>
              </a:r>
              <a:r>
                <a:rPr lang="ko-KR" altLang="en-US" sz="7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 보기</a:t>
              </a:r>
              <a:endParaRPr lang="en-US" altLang="ko-KR" sz="700" spc="-4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:\B2B\06_스토리보드\이미지\028.jpg"/>
          <p:cNvPicPr>
            <a:picLocks noChangeAspect="1" noChangeArrowheads="1"/>
          </p:cNvPicPr>
          <p:nvPr/>
        </p:nvPicPr>
        <p:blipFill>
          <a:blip r:embed="rId2" cstate="print"/>
          <a:srcRect t="1739" r="13386" b="17133"/>
          <a:stretch>
            <a:fillRect/>
          </a:stretch>
        </p:blipFill>
        <p:spPr bwMode="auto">
          <a:xfrm>
            <a:off x="130810" y="107257"/>
            <a:ext cx="4547432" cy="5679197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5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 타입 변경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썸네일 보기와 텍스트 보기 모드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중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날짜로 소팅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최근 스크랩한 시간이 상위로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81712" y="715495"/>
            <a:ext cx="3583951" cy="36421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1712" y="57148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3910" y="97726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87148" y="119157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04_02_02_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마이페이지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리스트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텍스트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스크랩 리스트 텍스트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로그인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개인정보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 페이지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W:\B2B\06_스토리보드\이미지\029.jpg"/>
          <p:cNvPicPr>
            <a:picLocks noChangeAspect="1" noChangeArrowheads="1"/>
          </p:cNvPicPr>
          <p:nvPr/>
        </p:nvPicPr>
        <p:blipFill>
          <a:blip r:embed="rId2" cstate="print"/>
          <a:srcRect t="1841" r="13580" b="4542"/>
          <a:stretch>
            <a:fillRect/>
          </a:stretch>
        </p:blipFill>
        <p:spPr bwMode="auto">
          <a:xfrm>
            <a:off x="128589" y="115887"/>
            <a:ext cx="4537074" cy="6553201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182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와 비밀번호 입력창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안내문구로 구성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안내문구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외부로부터 회원님의 정보를 안전하게 보호하기 위해 비밀번호를 확인합니다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타인에게 토출되지 않도록 항상 주의해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이전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불일치시 알림메시지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비밀번호가 일치하지 않습니다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하위메뉴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관리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선택시 하위메뉴 활성화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확인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변경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회원탈퇴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10274" y="715495"/>
            <a:ext cx="3655389" cy="18562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10274" y="57148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286818" y="10715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04_03_01_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변경을 위한 비밀번호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809992" y="207167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10514" y="207167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670" y="11429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W:\B2B\06_스토리보드\이미지\030.jpg"/>
          <p:cNvPicPr>
            <a:picLocks noChangeAspect="1" noChangeArrowheads="1"/>
          </p:cNvPicPr>
          <p:nvPr/>
        </p:nvPicPr>
        <p:blipFill>
          <a:blip r:embed="rId2" cstate="print"/>
          <a:srcRect t="1852" r="13580" b="4408"/>
          <a:stretch>
            <a:fillRect/>
          </a:stretch>
        </p:blipFill>
        <p:spPr bwMode="auto">
          <a:xfrm>
            <a:off x="128588" y="115889"/>
            <a:ext cx="4531154" cy="6553199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170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입력되어 있는 개인정보를 보여주고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수정할 수 있음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바이어 타입 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하나의 바이어에서 다른 타입의 바이어를 추가할 경우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추가하는 타입의 관리자에게 회원가입 승인요청됨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신청한 바이어 타입은 관리자의 승인 후 반영됨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기본 설정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신규 바이어 타입을 선택한 경우 관리자가 승인한 후 반영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확인 메시지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변경한 사항을 저장하시겠습니까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불일치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필수 필드 미입력시 회원가입시와 동일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저장완료시 개인정보 관리화면 유지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변경된 내용 반영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10274" y="715495"/>
            <a:ext cx="3655389" cy="22334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10274" y="57148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3910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23910" y="190595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04_03_02_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관리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관리의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2967010" y="18878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16690" y="26498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9218" name="Picture 2" descr="W:\B2B\06_스토리보드\이미지\031.jpg"/>
          <p:cNvPicPr>
            <a:picLocks noChangeAspect="1" noChangeArrowheads="1"/>
          </p:cNvPicPr>
          <p:nvPr/>
        </p:nvPicPr>
        <p:blipFill>
          <a:blip r:embed="rId2" cstate="print"/>
          <a:srcRect t="1852" r="13580" b="4367"/>
          <a:stretch>
            <a:fillRect/>
          </a:stretch>
        </p:blipFill>
        <p:spPr bwMode="auto">
          <a:xfrm>
            <a:off x="128588" y="115888"/>
            <a:ext cx="4529137" cy="65532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126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탈퇴 안내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이전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확인 메시지 노출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B2B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라이브러리 사이트를 탈퇴합니다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탈퇴 완료 후에는 로그인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04_03_03_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회원탈퇴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회원탈퇴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회원탈퇴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10274" y="715495"/>
            <a:ext cx="3655389" cy="142762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10274" y="57148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23910" y="92867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20009" y="18279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228088" y="1820399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952471" y="1928802"/>
            <a:ext cx="2763045" cy="76944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endParaRPr kumimoji="0" lang="en-US" altLang="ko-KR" sz="4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928802"/>
            <a:ext cx="809596" cy="2428892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바이어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바이어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:\B2B\06_스토리보드\이미지\033.jpg"/>
          <p:cNvPicPr>
            <a:picLocks noChangeAspect="1" noChangeArrowheads="1"/>
          </p:cNvPicPr>
          <p:nvPr/>
        </p:nvPicPr>
        <p:blipFill>
          <a:blip r:embed="rId2" cstate="print"/>
          <a:srcRect t="1894" r="13500" b="6525"/>
          <a:stretch>
            <a:fillRect/>
          </a:stretch>
        </p:blipFill>
        <p:spPr bwMode="auto">
          <a:xfrm>
            <a:off x="128587" y="115887"/>
            <a:ext cx="4537075" cy="6404805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89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화면 </a:t>
                      </a:r>
                      <a:r>
                        <a:rPr lang="en-US" altLang="ko-KR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GNB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화면 메인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바이어 관리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전체보기로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GNB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항목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바이어 관리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관리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사이트 관리로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사용자 화면 복귀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사용자 화면의 메인으로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방송으로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전체보기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기본화면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8588" y="144015"/>
            <a:ext cx="4537075" cy="35602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8588" y="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728" y="3302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5728" y="21429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667116" y="3302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808538" y="1714488"/>
          <a:ext cx="4968998" cy="16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사이드 메뉴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</a:t>
                      </a: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전체보기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 ㅣ 미지정 ㅣ 반려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차단 으로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그룹을 추가할 때 마다 미지정 하단으로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▲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하부 메뉴를 열고 닫을 수 있음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권한요청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권한요청 관리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권한요청 관리로 구성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영화만 보이고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두가지 모두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 승인 내역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 승인내역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 승인내역으로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메일링 서비스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발송 메일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메일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 메일로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접근 로그보기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 접근로그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 접근로그 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128589" y="529778"/>
            <a:ext cx="895322" cy="35421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8588" y="38576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728" y="5800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728" y="14106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5728" y="185259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5728" y="234027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5728" y="287367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:\B2B\06_스토리보드\이미지\033.jpg"/>
          <p:cNvPicPr>
            <a:picLocks noChangeAspect="1" noChangeArrowheads="1"/>
          </p:cNvPicPr>
          <p:nvPr/>
        </p:nvPicPr>
        <p:blipFill>
          <a:blip r:embed="rId2" cstate="print"/>
          <a:srcRect t="1894" r="13500" b="6525"/>
          <a:stretch>
            <a:fillRect/>
          </a:stretch>
        </p:blipFill>
        <p:spPr bwMode="auto">
          <a:xfrm>
            <a:off x="128587" y="115887"/>
            <a:ext cx="4537075" cy="6404805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전체보기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기본화면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/>
        </p:nvGraphicFramePr>
        <p:xfrm>
          <a:off x="4808538" y="627228"/>
          <a:ext cx="4968998" cy="5250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리스트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검색조건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아이디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성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회사명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중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상태별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반려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차단 으로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각 상태별 회원수 표시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해당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분류로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0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반려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 상태인 회원을 반려로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 상태 이외의 상태가 체크박스로 선택된 상태에서는 알림 메시지 노출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확인해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승인된 회원을 차단 시킴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차단시 메시지 확인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선택하신 회원을 차단하시겠습니까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 상태 이외의 상태가 체크박스로 선택된 상태에서는 알림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 항목을 확인해 주세요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회원을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모든 상태의 회원에게 적용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 선택시 확인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회원을 삭제하시겠습니까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삭제한 회원은 복구할 수 없습니다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35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회원추가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관리자가 회원을 신규로 등록 할 수 있음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완료시 자동으로 회원가입 메일 발송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변경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회원을 다른 담당자에게 인계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변경 선택시 담당자를 선택하는 팝업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가입일 기준 정렬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최근 날짜가 상위로 정렬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클릭시 회원정보 팝업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050609" y="529778"/>
            <a:ext cx="3615054" cy="354216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50608" y="38576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C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144206" y="53594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95348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09534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6966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350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89544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25358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78520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219548" y="8972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968088" y="106487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275688" y="117282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667776" y="1525299"/>
            <a:ext cx="1000132" cy="617817"/>
            <a:chOff x="6667512" y="3696053"/>
            <a:chExt cx="1000132" cy="617817"/>
          </a:xfrm>
        </p:grpSpPr>
        <p:sp>
          <p:nvSpPr>
            <p:cNvPr id="21" name="직사각형 20"/>
            <p:cNvSpPr/>
            <p:nvPr/>
          </p:nvSpPr>
          <p:spPr>
            <a:xfrm>
              <a:off x="6667512" y="3696053"/>
              <a:ext cx="573079" cy="16919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r>
                <a:rPr lang="ko-KR" altLang="en-US" sz="7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  ▼</a:t>
              </a:r>
              <a:endParaRPr lang="ko-KR" altLang="en-US" sz="7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67513" y="3862388"/>
              <a:ext cx="1000131" cy="38004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endParaRPr lang="ko-KR" altLang="en-US" sz="6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70587" y="3902602"/>
              <a:ext cx="703694" cy="41126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…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710375" y="3902602"/>
              <a:ext cx="268402" cy="41126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H="1">
              <a:off x="6714120" y="4050978"/>
              <a:ext cx="921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6096008" y="1451596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체크박스로 선택한 대기 상태의 회원을 승인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기본으로 미지정 그룹만 있음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하나의 그룹을 선택하면 해당 그룹으로 이동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667776" y="3919911"/>
            <a:ext cx="1021069" cy="866411"/>
            <a:chOff x="6667512" y="5260069"/>
            <a:chExt cx="1021069" cy="866411"/>
          </a:xfrm>
        </p:grpSpPr>
        <p:sp>
          <p:nvSpPr>
            <p:cNvPr id="28" name="직사각형 27"/>
            <p:cNvSpPr/>
            <p:nvPr/>
          </p:nvSpPr>
          <p:spPr>
            <a:xfrm>
              <a:off x="6667512" y="5260069"/>
              <a:ext cx="573079" cy="16919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r>
                <a:rPr lang="ko-KR" altLang="en-US" sz="7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이동 ▼</a:t>
              </a:r>
              <a:endParaRPr lang="ko-KR" altLang="en-US" sz="7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67513" y="5434024"/>
              <a:ext cx="1000131" cy="69245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endParaRPr lang="ko-KR" altLang="en-US" sz="6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70587" y="5474238"/>
              <a:ext cx="817994" cy="64462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...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이름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/</a:t>
              </a: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설정 변경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삭제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710375" y="5474238"/>
              <a:ext cx="268402" cy="637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6697980" y="5620718"/>
              <a:ext cx="9296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/>
          <p:cNvSpPr/>
          <p:nvPr/>
        </p:nvSpPr>
        <p:spPr>
          <a:xfrm>
            <a:off x="6096008" y="3824290"/>
            <a:ext cx="2428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선택한 회원을 그룹 이동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모든 상태의 회원에게 적용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반려</a:t>
            </a:r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대기</a:t>
            </a:r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차단 회원은 승인 상태로 변경되며</a:t>
            </a:r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선택한 그룹으로 이동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050" name="Picture 2" descr="W:\B2B\06_스토리보드\이미지\034.jpg"/>
          <p:cNvPicPr>
            <a:picLocks noChangeAspect="1" noChangeArrowheads="1"/>
          </p:cNvPicPr>
          <p:nvPr/>
        </p:nvPicPr>
        <p:blipFill>
          <a:blip r:embed="rId2" cstate="print"/>
          <a:srcRect t="1946" r="13492" b="4341"/>
          <a:stretch>
            <a:fillRect/>
          </a:stretch>
        </p:blipFill>
        <p:spPr bwMode="auto">
          <a:xfrm>
            <a:off x="128588" y="115888"/>
            <a:ext cx="4537075" cy="65532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11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확인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성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연락처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회사명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 승인 내역으로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 승인 내역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회원이 권한을 승인받은 내역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 콘텐으만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 콘텐츠만 보임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좌측 콘텐츠를 선택하면 우측에 해당 콘텐츠의 상세 권한 승인 내역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수정 화면으로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확인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38159" y="1214422"/>
            <a:ext cx="3751292" cy="20177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38158" y="1070407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8158" y="14287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095480" y="14287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42944" y="291463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:\B2B\05_와이어프레임\03.jpg"/>
          <p:cNvPicPr>
            <a:picLocks noChangeAspect="1" noChangeArrowheads="1"/>
          </p:cNvPicPr>
          <p:nvPr/>
        </p:nvPicPr>
        <p:blipFill>
          <a:blip r:embed="rId2" cstate="print"/>
          <a:srcRect r="14000"/>
          <a:stretch>
            <a:fillRect/>
          </a:stretch>
        </p:blipFill>
        <p:spPr bwMode="auto">
          <a:xfrm>
            <a:off x="128588" y="115888"/>
            <a:ext cx="4531237" cy="5617368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689276"/>
          <a:ext cx="4968998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회원가입시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입력한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회원의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이메일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주소를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이용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Tab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으로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2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입력으로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회원가입시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입력한 비밀번호 입력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숫자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 이상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Tab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으로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버튼으로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Enter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버튼을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누른것과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같음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버튼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일치시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메인 화면으로 이동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비일치시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비밀번호가 일치하지 않는다는 메시지 노출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ID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와 비밀번호가 일치하지 않습니다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확인하시고 다시 입력해 주세요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클릭시 회원가입 페이지로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찾기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클릭시 비밀번호 찾기 페이지로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TV-titles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게스트 권한으로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TV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메인으로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8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Feature Film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게스트 권한으로 영화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메인으로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이동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1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사용언어 전환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기본언어는 영어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마우스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오버시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활성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리로드되며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언어 전환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1546920" y="116247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546920" y="1347639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587" y="836712"/>
            <a:ext cx="4537075" cy="172819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8588" y="69269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80792" y="119675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504728" y="153508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78556" y="162880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144688" y="19671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42623" y="19671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0792" y="19671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8769424" y="3255847"/>
            <a:ext cx="936104" cy="530343"/>
            <a:chOff x="4953000" y="4293097"/>
            <a:chExt cx="936104" cy="530343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953000" y="4293097"/>
              <a:ext cx="936104" cy="1705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 smtClean="0">
                  <a:solidFill>
                    <a:schemeClr val="tx1"/>
                  </a:solidFill>
                </a:rPr>
                <a:t> Language      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▼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953000" y="4460737"/>
              <a:ext cx="936104" cy="362703"/>
            </a:xfrm>
            <a:prstGeom prst="roundRect">
              <a:avLst>
                <a:gd name="adj" fmla="val 8387"/>
              </a:avLst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English</a:t>
              </a:r>
            </a:p>
            <a:p>
              <a:endParaRPr lang="en-US" altLang="ko-KR" sz="30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r>
                <a:rPr lang="ko-KR" altLang="en-US" sz="7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한국어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화면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3074" name="Picture 2" descr="W:\B2B\06_스토리보드\이미지\035.jpg"/>
          <p:cNvPicPr>
            <a:picLocks noChangeAspect="1" noChangeArrowheads="1"/>
          </p:cNvPicPr>
          <p:nvPr/>
        </p:nvPicPr>
        <p:blipFill>
          <a:blip r:embed="rId2" cstate="print"/>
          <a:srcRect t="1908" r="13431" b="4284"/>
          <a:stretch>
            <a:fillRect/>
          </a:stretch>
        </p:blipFill>
        <p:spPr bwMode="auto">
          <a:xfrm>
            <a:off x="128588" y="115888"/>
            <a:ext cx="4535619" cy="65532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9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수정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확인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회원을 삭제하시겠습니까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삭제한 회원은 복구할 수 없습니다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버튼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변경사항을 저장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확인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변경한 회원정보를 저장합니다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회원정보수정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수정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38159" y="1214422"/>
            <a:ext cx="3751292" cy="20177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38158" y="1070407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38158" y="276321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2944" y="312040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:\B2B\06_스토리보드\이미지\036.jpg"/>
          <p:cNvPicPr>
            <a:picLocks noChangeAspect="1" noChangeArrowheads="1"/>
          </p:cNvPicPr>
          <p:nvPr/>
        </p:nvPicPr>
        <p:blipFill>
          <a:blip r:embed="rId2" cstate="print"/>
          <a:srcRect t="1885" r="13536" b="6249"/>
          <a:stretch>
            <a:fillRect/>
          </a:stretch>
        </p:blipFill>
        <p:spPr bwMode="auto">
          <a:xfrm>
            <a:off x="123637" y="108269"/>
            <a:ext cx="4542025" cy="643434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133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변경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단수 선택만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페이지 네비게이션 없이 기본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 노출 후 스트롤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창 닫힘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항목이 없을시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선택된 항목이 없습니다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항목이 있을시 확인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선택된 관리자에게 회원을 이관하시겠습니까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 (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05_01_04_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변경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변경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 변경 팝업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381233" y="1071546"/>
            <a:ext cx="2284430" cy="166403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81232" y="92753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381232" y="11429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24174" y="250030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35654" y="250030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464354" y="131920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:\B2B\06_스토리보드\이미지\037.jpg"/>
          <p:cNvPicPr>
            <a:picLocks noChangeAspect="1" noChangeArrowheads="1"/>
          </p:cNvPicPr>
          <p:nvPr/>
        </p:nvPicPr>
        <p:blipFill>
          <a:blip r:embed="rId2" cstate="print"/>
          <a:srcRect t="2017" r="13589" b="2620"/>
          <a:stretch>
            <a:fillRect/>
          </a:stretch>
        </p:blipFill>
        <p:spPr bwMode="auto">
          <a:xfrm>
            <a:off x="128588" y="115888"/>
            <a:ext cx="4534852" cy="667284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250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6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43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05_01_05_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대기 화면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95348" y="714356"/>
            <a:ext cx="3568092" cy="33547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95347" y="57034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95347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667776" y="928670"/>
            <a:ext cx="1000132" cy="975007"/>
            <a:chOff x="6667512" y="3696053"/>
            <a:chExt cx="1000132" cy="975007"/>
          </a:xfrm>
        </p:grpSpPr>
        <p:sp>
          <p:nvSpPr>
            <p:cNvPr id="21" name="직사각형 20"/>
            <p:cNvSpPr/>
            <p:nvPr/>
          </p:nvSpPr>
          <p:spPr>
            <a:xfrm>
              <a:off x="6667512" y="3696053"/>
              <a:ext cx="573079" cy="16919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r>
                <a:rPr lang="ko-KR" altLang="en-US" sz="7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  ▼</a:t>
              </a:r>
              <a:endParaRPr lang="ko-KR" altLang="en-US" sz="7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67513" y="3862388"/>
              <a:ext cx="1000131" cy="80867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endParaRPr lang="ko-KR" altLang="en-US" sz="6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70587" y="3902602"/>
              <a:ext cx="703694" cy="76845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B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…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710375" y="3902602"/>
              <a:ext cx="268402" cy="74084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flipH="1">
              <a:off x="6714120" y="4500570"/>
              <a:ext cx="921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8667776" y="2072051"/>
            <a:ext cx="1021069" cy="999759"/>
            <a:chOff x="6667512" y="5260069"/>
            <a:chExt cx="1021069" cy="999759"/>
          </a:xfrm>
        </p:grpSpPr>
        <p:sp>
          <p:nvSpPr>
            <p:cNvPr id="16" name="직사각형 15"/>
            <p:cNvSpPr/>
            <p:nvPr/>
          </p:nvSpPr>
          <p:spPr>
            <a:xfrm>
              <a:off x="6667512" y="5260069"/>
              <a:ext cx="573079" cy="16919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r>
                <a:rPr lang="ko-KR" altLang="en-US" sz="7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이동 ▼</a:t>
              </a:r>
              <a:endParaRPr lang="ko-KR" altLang="en-US" sz="7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7513" y="5434024"/>
              <a:ext cx="1000131" cy="8258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endParaRPr lang="ko-KR" altLang="en-US" sz="6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870587" y="5474238"/>
              <a:ext cx="817994" cy="78559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B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...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10375" y="5474238"/>
              <a:ext cx="268402" cy="74084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6697980" y="6079826"/>
              <a:ext cx="9296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1964027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46771" y="4440536"/>
            <a:ext cx="1597370" cy="2333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6770" y="429652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23910" y="461389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854490" y="643507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189770" y="643507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96008" y="839435"/>
            <a:ext cx="2500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체크박스로 선택한 대기 상태의 회원을 승인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생성해둔 그룹 리스트와 새그룹 생성 기능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새그룹 선택시 새그룹 생성 팝업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096008" y="2005295"/>
            <a:ext cx="250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체크박스로 선택한 대기 상태의 회원을 그룹 이동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새그룹 생성 기능 있음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4808538" y="3275868"/>
          <a:ext cx="4968998" cy="12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새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그룹 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이름 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권한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사이트 관리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&gt;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권한 설정 에서 기본으로 설정해둔 항목들이 선택되어 있음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생성을 취소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이름이 입력되지 않았을 경우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알림 메시지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이름을 입력해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이름이 입력된 경우 그룹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" name="타원 43"/>
          <p:cNvSpPr/>
          <p:nvPr/>
        </p:nvSpPr>
        <p:spPr>
          <a:xfrm>
            <a:off x="1023910" y="49720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9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643093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B2B\06_스토리보드\이미지\038.jpg"/>
          <p:cNvPicPr>
            <a:picLocks noChangeAspect="1" noChangeArrowheads="1"/>
          </p:cNvPicPr>
          <p:nvPr/>
        </p:nvPicPr>
        <p:blipFill>
          <a:blip r:embed="rId2" cstate="print"/>
          <a:srcRect t="2010" r="13533" b="1736"/>
          <a:stretch>
            <a:fillRect/>
          </a:stretch>
        </p:blipFill>
        <p:spPr bwMode="auto">
          <a:xfrm>
            <a:off x="128588" y="115887"/>
            <a:ext cx="4542472" cy="6742113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08538" y="642918"/>
          <a:ext cx="4968998" cy="200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그룹 리스트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34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리스트 기능버튼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차단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그룹이동 버튼만 제공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반려는 대기 회원이 있는 경우에만 제공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90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05_01_06_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회원관리 그룹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095348" y="714356"/>
            <a:ext cx="3568092" cy="33547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95347" y="57034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95347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964027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46770" y="4440536"/>
            <a:ext cx="3220430" cy="23336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46770" y="429652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44140" y="44291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96008" y="1161620"/>
            <a:ext cx="2500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체크박스로 선택한 대기 상태의 회원을 그룹 이동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새그룹 생성 기능 있음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현재 선택되어 있는 그룹의 이름</a:t>
            </a:r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설정 변경 가능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현재 선택되어 있는 그룹의 삭제 가능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그룹이 하나만 있는 상태에서는 그룹 삭제 없음</a:t>
            </a:r>
            <a:endParaRPr lang="en-US" altLang="ko-KR" sz="80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4808538" y="2786058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현재 선택한 그룹을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8596338" y="1286233"/>
            <a:ext cx="1021069" cy="1285511"/>
            <a:chOff x="6667512" y="5260069"/>
            <a:chExt cx="1021069" cy="1285511"/>
          </a:xfrm>
        </p:grpSpPr>
        <p:sp>
          <p:nvSpPr>
            <p:cNvPr id="5" name="직사각형 4"/>
            <p:cNvSpPr/>
            <p:nvPr/>
          </p:nvSpPr>
          <p:spPr>
            <a:xfrm>
              <a:off x="6667512" y="5260069"/>
              <a:ext cx="573079" cy="169195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r>
                <a:rPr lang="ko-KR" altLang="en-US" sz="7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이동 ▼</a:t>
              </a:r>
              <a:endParaRPr lang="ko-KR" altLang="en-US" sz="7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667513" y="5434024"/>
              <a:ext cx="1000131" cy="111155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543050"/>
              <a:endParaRPr lang="ko-KR" altLang="en-US" sz="6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870587" y="5474238"/>
              <a:ext cx="817994" cy="107134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B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...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이름</a:t>
              </a:r>
              <a:r>
                <a:rPr lang="en-US" altLang="ko-KR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/</a:t>
              </a: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설정 변경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삭제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10375" y="5474238"/>
              <a:ext cx="268402" cy="74084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7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7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 flipH="1">
              <a:off x="6697980" y="6079826"/>
              <a:ext cx="9296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66548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권한 요청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바이어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4098" name="Picture 2" descr="W:\B2B\06_스토리보드\이미지\039.jpg"/>
          <p:cNvPicPr>
            <a:picLocks noChangeAspect="1" noChangeArrowheads="1"/>
          </p:cNvPicPr>
          <p:nvPr/>
        </p:nvPicPr>
        <p:blipFill>
          <a:blip r:embed="rId2" cstate="print"/>
          <a:srcRect t="2063" r="13524" b="4260"/>
          <a:stretch>
            <a:fillRect/>
          </a:stretch>
        </p:blipFill>
        <p:spPr bwMode="auto">
          <a:xfrm>
            <a:off x="128587" y="115887"/>
            <a:ext cx="4537075" cy="6553201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53618"/>
          <a:ext cx="4968998" cy="109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그룹 리스트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권한요청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 권한요청 관리만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4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조건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콘텐츠명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콘텐츠명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성 으로 검색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중 선택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콘테츠명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콘텐츠명 선택시 상세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방송권한요청관리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8" y="501180"/>
            <a:ext cx="3568092" cy="34421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7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167050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23910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62410" y="88580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286818" y="1085831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23910" y="52352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5122" name="Picture 2" descr="W:\B2B\06_스토리보드\이미지\040.jpg"/>
          <p:cNvPicPr>
            <a:picLocks noChangeAspect="1" noChangeArrowheads="1"/>
          </p:cNvPicPr>
          <p:nvPr/>
        </p:nvPicPr>
        <p:blipFill>
          <a:blip r:embed="rId2" cstate="print"/>
          <a:srcRect t="2057" r="13574" b="2905"/>
          <a:stretch>
            <a:fillRect/>
          </a:stretch>
        </p:blipFill>
        <p:spPr bwMode="auto">
          <a:xfrm>
            <a:off x="128589" y="115887"/>
            <a:ext cx="4537074" cy="6652219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1724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권한을 신청한 회원의 회원 정보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신청내용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텍스트로 신청한 내용을 보여줌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프로그램내 콘텐츠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프로그램내 모든 콘텐츠의 승인 상태를 보여주고 설정함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기본으로 권한이 열려있는 콘텐츠는 선택된 상태로 불러옴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 콘텐츠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모든 회차 콘텐츠의 승인 상태를 보여주고 설정함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기본으로 권한이 열려있는 콘텐츠는 선택된 상태로 불러옴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항목에 대한 승인요청이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허가됨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선택시 승인 결과가 회원의 메일로 전송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목록보기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현재 선택된 콘텐츠가 있는 리스트로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05_02_02_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방송권한요청관리 상세화면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8" y="501180"/>
            <a:ext cx="3568092" cy="508428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7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66786" y="350043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66786" y="142873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095744" y="507207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66786" y="257174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66786" y="92867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95348" y="5608557"/>
            <a:ext cx="3568092" cy="9598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95347" y="54645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1100" y="535782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95348" y="564357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808538" y="2571744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 간단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현재 선택된 콘텐츠가 가운데 위치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1026" name="Picture 2" descr="W:\B2B\06_스토리보드\이미지\041.jpg"/>
          <p:cNvPicPr>
            <a:picLocks noChangeAspect="1" noChangeArrowheads="1"/>
          </p:cNvPicPr>
          <p:nvPr/>
        </p:nvPicPr>
        <p:blipFill>
          <a:blip r:embed="rId2" cstate="print"/>
          <a:srcRect t="2017" r="13580" b="4424"/>
          <a:stretch>
            <a:fillRect/>
          </a:stretch>
        </p:blipFill>
        <p:spPr bwMode="auto">
          <a:xfrm>
            <a:off x="128588" y="115888"/>
            <a:ext cx="4539889" cy="6553200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05_02_03_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영화권한요청관리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050" name="Picture 2" descr="W:\B2B\06_스토리보드\이미지\042.jpg"/>
          <p:cNvPicPr>
            <a:picLocks noChangeAspect="1" noChangeArrowheads="1"/>
          </p:cNvPicPr>
          <p:nvPr/>
        </p:nvPicPr>
        <p:blipFill>
          <a:blip r:embed="rId2" cstate="print"/>
          <a:srcRect t="2047" r="13525" b="13503"/>
          <a:stretch>
            <a:fillRect/>
          </a:stretch>
        </p:blipFill>
        <p:spPr bwMode="auto">
          <a:xfrm>
            <a:off x="128588" y="115888"/>
            <a:ext cx="4536402" cy="5906929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05_02_04_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영화권한요청관리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영화권한요청관리 상세화면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권한 승인 내역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바이어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회원가입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3074" name="Picture 2" descr="W:\B2B\06_스토리보드\이미지\043.jpg"/>
          <p:cNvPicPr>
            <a:picLocks noChangeAspect="1" noChangeArrowheads="1"/>
          </p:cNvPicPr>
          <p:nvPr/>
        </p:nvPicPr>
        <p:blipFill>
          <a:blip r:embed="rId2" cstate="print"/>
          <a:srcRect t="2105" r="13668" b="22351"/>
          <a:stretch>
            <a:fillRect/>
          </a:stretch>
        </p:blipFill>
        <p:spPr bwMode="auto">
          <a:xfrm>
            <a:off x="128587" y="115888"/>
            <a:ext cx="4537075" cy="529348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642918"/>
          <a:ext cx="4968998" cy="216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콘텐츠명으로 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검색어 입력후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enter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키를 누르거나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버튼을 클릭하면 검색 수행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모든 콘텐츠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결과가 없는 경우 공란으로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4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콘텐츠를 선택하면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해당 콘텐츠의 권한을 가진 모든 사용자가 보임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사용자의 범위는 권한 요청을 한 사용자에 한함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검색을 통해 특정 사용자를 찾을 수 있음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콘텐츠명으로 정렬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내림차순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정보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아이콘을 선택하면 브라우저 새창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탭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으로 해당 콘텐츠의 상세화면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정렬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내림차순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아이콘 선택시 팝업으로 회원정보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상세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권한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 콘텐츠의 권한을 가진 회원을 선택했을때 그 회원이 권한을 가진 콘텐츠들이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05_03_01_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 승인내역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 승인내역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 승인내역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8" y="501180"/>
            <a:ext cx="3568092" cy="335644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7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23910" y="10715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66918" y="6429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166918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72504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95348" y="6429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072636" y="104870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352780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4098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2" cstate="print"/>
          <a:srcRect t="2017" r="13624" b="15391"/>
          <a:stretch>
            <a:fillRect/>
          </a:stretch>
        </p:blipFill>
        <p:spPr bwMode="auto">
          <a:xfrm>
            <a:off x="128588" y="115888"/>
            <a:ext cx="4537075" cy="578440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05_03_02_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 승인내역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 승인내역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 승인내역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 descr="W:\B2B\06_스토리보드\이미지\044.jpg"/>
          <p:cNvPicPr>
            <a:picLocks noChangeAspect="1" noChangeArrowheads="1"/>
          </p:cNvPicPr>
          <p:nvPr/>
        </p:nvPicPr>
        <p:blipFill>
          <a:blip r:embed="rId3" cstate="print"/>
          <a:srcRect t="32242" r="83509" b="58829"/>
          <a:stretch>
            <a:fillRect/>
          </a:stretch>
        </p:blipFill>
        <p:spPr bwMode="auto">
          <a:xfrm>
            <a:off x="128589" y="2239954"/>
            <a:ext cx="886226" cy="6397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메일링 서비스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바이어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W:\B2B\06_스토리보드\이미지\045.jpg"/>
          <p:cNvPicPr>
            <a:picLocks noChangeAspect="1" noChangeArrowheads="1"/>
          </p:cNvPicPr>
          <p:nvPr/>
        </p:nvPicPr>
        <p:blipFill>
          <a:blip r:embed="rId2" cstate="print"/>
          <a:srcRect t="2039" r="13403" b="22431"/>
          <a:stretch>
            <a:fillRect/>
          </a:stretch>
        </p:blipFill>
        <p:spPr bwMode="auto">
          <a:xfrm>
            <a:off x="131735" y="106363"/>
            <a:ext cx="4533928" cy="5272649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05_04_01_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 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8" y="501180"/>
            <a:ext cx="3568092" cy="335644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7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67050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808538" y="642918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작성자 아이디로 검색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05_04_01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 descr="W:\B2B\06_스토리보드\이미지\046.jpg"/>
          <p:cNvPicPr>
            <a:picLocks noChangeAspect="1" noChangeArrowheads="1"/>
          </p:cNvPicPr>
          <p:nvPr/>
        </p:nvPicPr>
        <p:blipFill>
          <a:blip r:embed="rId2" cstate="print"/>
          <a:srcRect t="2061" r="13345" b="17780"/>
          <a:stretch>
            <a:fillRect/>
          </a:stretch>
        </p:blipFill>
        <p:spPr bwMode="auto">
          <a:xfrm>
            <a:off x="128588" y="115888"/>
            <a:ext cx="4542472" cy="5602605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05_04_02_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 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 작성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8" y="501180"/>
            <a:ext cx="3568092" cy="39993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7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6429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08538" y="642918"/>
          <a:ext cx="4968998" cy="89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대상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그룹중 결정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 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내용 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 텍스트 에디터 사용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1095348" y="373663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95348" y="84103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95348" y="104677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:\B2B\06_스토리보드\이미지\047.jpg"/>
          <p:cNvPicPr>
            <a:picLocks noChangeAspect="1" noChangeArrowheads="1"/>
          </p:cNvPicPr>
          <p:nvPr/>
        </p:nvPicPr>
        <p:blipFill>
          <a:blip r:embed="rId2" cstate="print"/>
          <a:srcRect t="1939" r="13326" b="17162"/>
          <a:stretch>
            <a:fillRect/>
          </a:stretch>
        </p:blipFill>
        <p:spPr bwMode="auto">
          <a:xfrm>
            <a:off x="128587" y="115888"/>
            <a:ext cx="4541985" cy="565245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05_04_03_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 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알림메일 작성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8" y="945052"/>
            <a:ext cx="3522372" cy="291257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7" y="801038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101535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808538" y="642918"/>
          <a:ext cx="4968998" cy="5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조건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아이디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성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회사명으로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검색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아이디 선택 상태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095348" y="128586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05_04_04_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프로모션메일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프로모션메일 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메일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9" name="Picture 3" descr="W:\B2B\06_스토리보드\이미지\048.jpg"/>
          <p:cNvPicPr>
            <a:picLocks noChangeAspect="1" noChangeArrowheads="1"/>
          </p:cNvPicPr>
          <p:nvPr/>
        </p:nvPicPr>
        <p:blipFill>
          <a:blip r:embed="rId2" cstate="print"/>
          <a:srcRect t="1973" r="13551" b="19720"/>
          <a:stretch>
            <a:fillRect/>
          </a:stretch>
        </p:blipFill>
        <p:spPr bwMode="auto">
          <a:xfrm>
            <a:off x="128588" y="115888"/>
            <a:ext cx="4537075" cy="54796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05_04_05_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메일 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메일 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메일 작성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 descr="W:\B2B\06_스토리보드\이미지\049.jpg"/>
          <p:cNvPicPr>
            <a:picLocks noChangeAspect="1" noChangeArrowheads="1"/>
          </p:cNvPicPr>
          <p:nvPr/>
        </p:nvPicPr>
        <p:blipFill>
          <a:blip r:embed="rId2" cstate="print"/>
          <a:srcRect t="2039" r="13404" b="10659"/>
          <a:stretch>
            <a:fillRect/>
          </a:stretch>
        </p:blipFill>
        <p:spPr bwMode="auto">
          <a:xfrm>
            <a:off x="121154" y="115887"/>
            <a:ext cx="4552446" cy="611939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95347" y="501180"/>
            <a:ext cx="3570315" cy="137965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95347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5348" y="90582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212027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5347" y="1906233"/>
            <a:ext cx="3570315" cy="37373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95347" y="1762219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808538" y="642918"/>
          <a:ext cx="4968998" cy="5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메일 작성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 및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 작성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 텍스트 에디터 작성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808538" y="1326860"/>
          <a:ext cx="4968998" cy="7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항목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 중 프로모션 메일에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포함할 항목 선택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기능은 메인화면 관리와 동일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미리보기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발송 메일 미리보기가 새창으로 프리뷰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3883153" y="5316955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접근 로그보기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바이어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05_05_01_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접근로그 보기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콘텐츠별 접근로그 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8587" y="115888"/>
            <a:ext cx="4537075" cy="6553200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0664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481328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221992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962656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703320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443984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184648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925312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작성중</a:t>
            </a:r>
            <a:endParaRPr lang="ko-KR" altLang="en-US" sz="240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:\B2B\05_와이어프레임\이미지\004.jpg"/>
          <p:cNvPicPr>
            <a:picLocks noChangeAspect="1" noChangeArrowheads="1"/>
          </p:cNvPicPr>
          <p:nvPr/>
        </p:nvPicPr>
        <p:blipFill>
          <a:blip r:embed="rId2" cstate="print"/>
          <a:srcRect t="1984" r="13242" b="30059"/>
          <a:stretch>
            <a:fillRect/>
          </a:stretch>
        </p:blipFill>
        <p:spPr bwMode="auto">
          <a:xfrm>
            <a:off x="128588" y="115888"/>
            <a:ext cx="4540343" cy="4741872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08538" y="642918"/>
          <a:ext cx="4968998" cy="27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입력정보 항목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필수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 항목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2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Tab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으로 이메일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이름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성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확인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연락처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바이어타입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–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회사명 의 순서로 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9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숫자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 이상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 입력창의 내용과 일치하지 않으면 알림 메시지 노출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비밀번호가 일치하지 않습니다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바이어 타입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선택해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바이어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 중 선택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바이어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 선택시 각각 방송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담당자에게 회원가입 승인 요청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담당자는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번 국가 선택에 따름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선택시 방송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담당자에게 각각 승인 요청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210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 국중 선택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 선택에 따라 사이트 관리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지역관리에서 지정해 놓은 관리자에게 회원가입 요청 메일 전달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표준시간대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회원별로 다른 시간에 맞게 스크랩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 등의 시간을 적용하기 위해 회원가입시 표준시간대 입력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632520" y="14847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143942" y="14847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587" y="836711"/>
            <a:ext cx="4537075" cy="22722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8588" y="69269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43942" y="16430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43942" y="185907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36576" y="315627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36576" y="344430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36576" y="38763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36576" y="409237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587" y="3117053"/>
            <a:ext cx="4537075" cy="7126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8588" y="2973038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587" y="3845187"/>
            <a:ext cx="4537075" cy="67923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8588" y="370117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C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18709" y="409237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808538" y="3606666"/>
          <a:ext cx="4968998" cy="10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상태에서는 보이지 않음</a:t>
                      </a:r>
                      <a:r>
                        <a:rPr lang="en-US" altLang="ko-KR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5</a:t>
                      </a:r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번 바이어 타입</a:t>
                      </a:r>
                      <a:r>
                        <a:rPr lang="ko-KR" altLang="en-US" sz="800" b="0" baseline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선택에 따라 </a:t>
                      </a:r>
                      <a:r>
                        <a:rPr lang="en-US" altLang="ko-KR" sz="800" b="0" baseline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 </a:t>
                      </a:r>
                      <a:r>
                        <a:rPr lang="ko-KR" altLang="en-US" sz="800" b="0" baseline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영역 아래로 확장되며 나타남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기존 담당자 이메일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바이어를 선택한 경우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기존 담당자의 이메일을 입력하면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관리자의 이메일 정보와 일치하는 경우 입력한 메일 주소를 가진 담당자에게 승인 요청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이메일을 입력하였지만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해당 정보를 가진 관리자가 없을시 국가 선택에 따라 관리자 배정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관심장르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현재 사이트에서는 입력한 관심 장르를 이용하지 않지만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향후 데이터 마이닝을 위해 정보를 저장해 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808538" y="4831250"/>
          <a:ext cx="4968998" cy="11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0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동의사항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이용약관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개인정보 취급방침 을 보여줌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 요청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필수 입력사항을 모두 입력시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 요청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빠진 내용이 있을시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알림 메시지 노출과 함께 빠진 내용중 최 상위로 이동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필수 입력항목을 모두 입력해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가입을 취소하고 메인 화면으로 돌아감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1143942" y="233458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143942" y="254890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바이어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바이어 선택시 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" name="타원 29"/>
          <p:cNvSpPr/>
          <p:nvPr/>
        </p:nvSpPr>
        <p:spPr>
          <a:xfrm>
            <a:off x="1143942" y="273782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05_05_02_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접근로그보기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회원별 접근권한 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128587" y="115888"/>
            <a:ext cx="4537075" cy="6553200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0664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481328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221992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962656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703320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443984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184648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925312" algn="l" defTabSz="1481328" rtl="0" eaLnBrk="1" latinLnBrk="1" hangingPunct="1">
              <a:defRPr sz="2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작성중</a:t>
            </a:r>
            <a:endParaRPr lang="ko-KR" altLang="en-US" sz="240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콘텐츠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방송 콘텐츠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콘텐츠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W:\B2B\06_스토리보드\이미지\049.jpg"/>
          <p:cNvPicPr>
            <a:picLocks noChangeAspect="1" noChangeArrowheads="1"/>
          </p:cNvPicPr>
          <p:nvPr/>
        </p:nvPicPr>
        <p:blipFill>
          <a:blip r:embed="rId2" cstate="print"/>
          <a:srcRect t="2066" r="13595" b="16876"/>
          <a:stretch>
            <a:fillRect/>
          </a:stretch>
        </p:blipFill>
        <p:spPr bwMode="auto">
          <a:xfrm>
            <a:off x="128589" y="115888"/>
            <a:ext cx="4531152" cy="566769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방송콘텐츠관리리스트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관리 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관리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9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사이드</a:t>
                      </a:r>
                      <a:r>
                        <a:rPr lang="en-US" altLang="ko-KR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매뉴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리스트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 정보 입력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회차정보 입력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DCW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가져오기로 구성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 정보 입력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회차정보 입력은 클릭 할 수 없음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리스트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영화정보 입력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DCW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가져오기로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영화정보 입력은 클릭 할 수 없음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28589" y="484058"/>
            <a:ext cx="895322" cy="3730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85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6654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43810" y="135729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42989" y="484058"/>
            <a:ext cx="3622674" cy="3730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429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95678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23910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72504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81100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23910" y="10715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09860" y="135729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4808538" y="1695662"/>
          <a:ext cx="4968998" cy="279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프로그램명으로 검색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상태 구분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비공개로 구분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셀랙트 박스는 전체가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콘텐츠를 공개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입력완료인 콘텐츠만 공개가능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비공개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공개 상태인 콘텐츠를 비공개로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신규등록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DCW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가져오기로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색인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색인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검색을 이용해서 리스트가 추려진 후 색인 이용시 색인에 맞추어 리스트 리로드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입력상태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완료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입력중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전체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회차가 업데이트된 콘텐츠가 최상위로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NEW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새로 회차가 업데이트된 항목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END 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본방 종영여부가 체크되 있지 않은 상태에서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 전체 회차와 마지막 회차가 일치할 경우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현황 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콘텐츠 현황 보기 팝업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257229" y="11532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98784" y="11532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301100" y="135729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92880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7170" name="Picture 2" descr="W:\B2B\06_스토리보드\이미지\050.jpg"/>
          <p:cNvPicPr>
            <a:picLocks noChangeAspect="1" noChangeArrowheads="1"/>
          </p:cNvPicPr>
          <p:nvPr/>
        </p:nvPicPr>
        <p:blipFill>
          <a:blip r:embed="rId2" cstate="print"/>
          <a:srcRect t="1951" r="13403" b="4131"/>
          <a:stretch>
            <a:fillRect/>
          </a:stretch>
        </p:blipFill>
        <p:spPr bwMode="auto">
          <a:xfrm>
            <a:off x="128587" y="108268"/>
            <a:ext cx="4537075" cy="6560820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방송콘텐츠관리리스트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관리 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관리 리스트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업로드 현황 팝업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5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업로드 현황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현재 연결되어 있는 콘텐츠 현황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닫기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X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위치는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위로 위치하여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열기와 닫기가 마우스 이동 없이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393800" y="1539862"/>
            <a:ext cx="1679600" cy="14890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93799" y="1395847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86818" y="14773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8195" name="Picture 3" descr="W:\B2B\06_스토리보드\이미지\051.jpg"/>
          <p:cNvPicPr>
            <a:picLocks noChangeAspect="1" noChangeArrowheads="1"/>
          </p:cNvPicPr>
          <p:nvPr/>
        </p:nvPicPr>
        <p:blipFill>
          <a:blip r:embed="rId2" cstate="print"/>
          <a:srcRect t="1995" r="13624" b="18144"/>
          <a:stretch>
            <a:fillRect/>
          </a:stretch>
        </p:blipFill>
        <p:spPr bwMode="auto">
          <a:xfrm>
            <a:off x="117628" y="106363"/>
            <a:ext cx="4549620" cy="5608653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06_01_02_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방송콘텐츠프로그램정보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프로그램 정보 입력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프로그램 정보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642918"/>
          <a:ext cx="4968998" cy="281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 정보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해당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프로그램명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한글쪽 필드는 한글을 입력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필드는 영문을 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파일 첨부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대표 이미지를 업로드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DCW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데이터는 수정 불가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자동입력창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DCW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코드를 가지고 오는 항목은 자동 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장르는 한글을 입력하면 영문 자동입력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목록보기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리스트로 돌아감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저장하지 않은 상태에서 선택시 확인 메시지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 내용을 저장하지 않았습니다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목록으로 돌아가시겠습니까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저장된 상태에서 선택시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목록으로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미리보기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입력된 상황을 새창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탭으로 미리보기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입력완료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리스트에서의 상태를 입력완료로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입력완료를 선택하지 않은 상태에서는 리스트에서 입력중으로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42989" y="484058"/>
            <a:ext cx="3622674" cy="45165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29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23910" y="6429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572570" y="14773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67050" y="16430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23910" y="46434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81430" y="46434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52802" y="46434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23910" y="89437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23910" y="10992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666984" y="128586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98604" y="128586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31950" y="464344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77250" y="244888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9219" name="Picture 3" descr="W:\B2B\06_스토리보드\이미지\052.jpg"/>
          <p:cNvPicPr>
            <a:picLocks noChangeAspect="1" noChangeArrowheads="1"/>
          </p:cNvPicPr>
          <p:nvPr/>
        </p:nvPicPr>
        <p:blipFill>
          <a:blip r:embed="rId2" cstate="print"/>
          <a:srcRect t="1951" r="13580" b="25099"/>
          <a:stretch>
            <a:fillRect/>
          </a:stretch>
        </p:blipFill>
        <p:spPr bwMode="auto">
          <a:xfrm>
            <a:off x="128588" y="106363"/>
            <a:ext cx="4538907" cy="5108587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06_01_03_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방송콘텐츠회차정보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회차 정보 입력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회차 정보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642918"/>
          <a:ext cx="4968998" cy="114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회차이동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회차를 한단계씩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숫자 입력후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Enter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키를 누르거나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숫자 입력후 마우스를 다른 곳에 클릭하면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총 회차수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입력된 총 회차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총 회차수가 입력된 경우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00/00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(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업로드된 회차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총회차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으로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스크롤로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42989" y="484058"/>
            <a:ext cx="3622674" cy="45165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29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501132" y="10992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213852" y="10992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34832" y="12897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W:\B2B\06_스토리보드\이미지\053.jpg"/>
          <p:cNvPicPr>
            <a:picLocks noChangeAspect="1" noChangeArrowheads="1"/>
          </p:cNvPicPr>
          <p:nvPr/>
        </p:nvPicPr>
        <p:blipFill>
          <a:blip r:embed="rId2" cstate="print"/>
          <a:srcRect t="2061" r="13530" b="24195"/>
          <a:stretch>
            <a:fillRect/>
          </a:stretch>
        </p:blipFill>
        <p:spPr bwMode="auto">
          <a:xfrm>
            <a:off x="128588" y="115887"/>
            <a:ext cx="4537075" cy="5159105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06_01_04_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방송콘텐츠가져오기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 가져오기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콘텐츠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가져오기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16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DCW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리스트가 동시에 반영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색인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DCW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리스트가 동시에 반영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 결과가 있는 상태에서 색인 선택시 검색결과 사라지고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색인 반영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보낸 항목은 리스트에서 입력대기로 표형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에서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 선택시 확인 메시지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선택된 항목을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에서 삭제합니다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작업한 상황을 저장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42989" y="484058"/>
            <a:ext cx="3622674" cy="415938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429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67116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452670" y="11429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38620" y="11429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59172" y="85537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238620" y="420622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smtClean="0">
                <a:solidFill>
                  <a:srgbClr val="4F81BD"/>
                </a:solidFill>
                <a:latin typeface="나눔고딕" pitchFamily="50" charset="-127"/>
                <a:ea typeface="나눔고딕" pitchFamily="50" charset="-127"/>
              </a:rPr>
              <a:t>영</a:t>
            </a:r>
            <a:r>
              <a:rPr lang="ko-KR" altLang="en-US" sz="2400" b="1" smtClean="0">
                <a:solidFill>
                  <a:srgbClr val="4F81BD"/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콘텐츠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콘텐츠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11266" name="Picture 2" descr="W:\B2B\06_스토리보드\이미지\054.jpg"/>
          <p:cNvPicPr>
            <a:picLocks noChangeAspect="1" noChangeArrowheads="1"/>
          </p:cNvPicPr>
          <p:nvPr/>
        </p:nvPicPr>
        <p:blipFill>
          <a:blip r:embed="rId2" cstate="print"/>
          <a:srcRect t="1952" r="13383" b="20900"/>
          <a:stretch>
            <a:fillRect/>
          </a:stretch>
        </p:blipFill>
        <p:spPr bwMode="auto">
          <a:xfrm>
            <a:off x="128588" y="115888"/>
            <a:ext cx="4542271" cy="5394263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영화콘텐츠관리리스트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 관리 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 관리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11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개봉예정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선택된 항목을 개봉예정으로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상영작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선택된 항목을 상영작으로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상영종료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항목을 상영종료로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최근 등록일이 상위로 위치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전체선택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개봉예정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상영작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상영종료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중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42989" y="484058"/>
            <a:ext cx="3622674" cy="373076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429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666852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57229" y="11532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8784" y="11532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94512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253592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:\B2B\05_와이어프레임\이미지\005.jpg"/>
          <p:cNvPicPr>
            <a:picLocks noChangeAspect="1" noChangeArrowheads="1"/>
          </p:cNvPicPr>
          <p:nvPr/>
        </p:nvPicPr>
        <p:blipFill>
          <a:blip r:embed="rId2" cstate="print"/>
          <a:srcRect t="1952" r="13535" b="30059"/>
          <a:stretch>
            <a:fillRect/>
          </a:stretch>
        </p:blipFill>
        <p:spPr bwMode="auto">
          <a:xfrm>
            <a:off x="128588" y="115888"/>
            <a:ext cx="4526787" cy="4746063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08538" y="642918"/>
          <a:ext cx="4968998" cy="50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관심장르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방송과 같은 용도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영화에서는 기존 담당자 이메일 입력 없이 선택한 지역에 따라 담당자 배정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28587" y="3072949"/>
            <a:ext cx="4537075" cy="5703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8588" y="2928934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572438" y="312040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 선택시 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W:\B2B\06_스토리보드\이미지\055.jpg"/>
          <p:cNvPicPr>
            <a:picLocks noChangeAspect="1" noChangeArrowheads="1"/>
          </p:cNvPicPr>
          <p:nvPr/>
        </p:nvPicPr>
        <p:blipFill>
          <a:blip r:embed="rId2" cstate="print"/>
          <a:srcRect t="2024" r="13567" b="21197"/>
          <a:stretch>
            <a:fillRect/>
          </a:stretch>
        </p:blipFill>
        <p:spPr bwMode="auto">
          <a:xfrm>
            <a:off x="128588" y="108268"/>
            <a:ext cx="4534319" cy="537051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06_02_02_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영화콘텐츠프로그램정보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 프로그램 정보 입력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프로그램 정보 입력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808538" y="642918"/>
          <a:ext cx="4968998" cy="106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가지 까지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셀랙트 박스 제공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번째 항목 입력시 우측으로 추가 입력 공간 생성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번째 입력시 하단으로 셀랙트 박스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제작국가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가지 까지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셀랙트 박스 제공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번째 항목 입력시 우측으로 추가 입력 공간 생성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번째 입력시 하단으로 셀랙트 박스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42989" y="484058"/>
            <a:ext cx="3622674" cy="45165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429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72504" y="257174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72504" y="285749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13316" name="Picture 4" descr="W:\B2B\06_스토리보드\이미지\056.jpg"/>
          <p:cNvPicPr>
            <a:picLocks noChangeAspect="1" noChangeArrowheads="1"/>
          </p:cNvPicPr>
          <p:nvPr/>
        </p:nvPicPr>
        <p:blipFill>
          <a:blip r:embed="rId2" cstate="print"/>
          <a:srcRect t="2116" r="13592" b="18088"/>
          <a:stretch>
            <a:fillRect/>
          </a:stretch>
        </p:blipFill>
        <p:spPr bwMode="auto">
          <a:xfrm>
            <a:off x="128587" y="106363"/>
            <a:ext cx="4537075" cy="5586469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06_02_03_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영화콘텐츠가져오기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 가져오기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콘텐츠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가져오기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사이트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W:\B2B\06_스토리보드\이미지\058.jpg"/>
          <p:cNvPicPr>
            <a:picLocks noChangeAspect="1" noChangeArrowheads="1"/>
          </p:cNvPicPr>
          <p:nvPr/>
        </p:nvPicPr>
        <p:blipFill>
          <a:blip r:embed="rId2" cstate="print"/>
          <a:srcRect t="1951" r="13668" b="20634"/>
          <a:stretch>
            <a:fillRect/>
          </a:stretch>
        </p:blipFill>
        <p:spPr bwMode="auto">
          <a:xfrm>
            <a:off x="128588" y="115888"/>
            <a:ext cx="4538661" cy="5426448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07_01_01_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리스트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관리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184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리스트 제공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공지사항 관리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 가이드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권한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등급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설정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권한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등급 설정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권한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등급 설정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방송만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영화만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메인화면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메인화면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영화만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장르 구분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장르 구분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영화만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담당지역 그룹관리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담당지역 그룹관리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담당지역 그룹관리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관리자는 방송만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영화만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050423" y="484058"/>
            <a:ext cx="3615240" cy="42308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0422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72725" y="69151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76120" y="111525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72725" y="8996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459300" y="8996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808538" y="2643064"/>
          <a:ext cx="4968998" cy="194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종류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관리자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자료 입력자로 구성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최초 각 부분의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마스터 관리자 각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명씩 생성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마스터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”, “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가지 등급의 권한을 차등 제공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자료 입력자는 등급은 있지만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권한의 차이는 없음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방송관리자는 방송 관리자만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관리자는 영화 관리자만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자료 입력자는 자료 입력자만 볼 수 있음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구분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마스터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관리자로 구분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전체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확인 메시지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관리자를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삭제합니다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등록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관리자 등록 팝업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42874" y="902477"/>
            <a:ext cx="857250" cy="82371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28589" y="484058"/>
            <a:ext cx="882455" cy="42308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8588" y="340043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28588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8588" y="960959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8588" y="1652335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8588" y="209838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8588" y="2596471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28588" y="33250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W:\B2B\06_스토리보드\이미지\059.jpg"/>
          <p:cNvPicPr>
            <a:picLocks noChangeAspect="1" noChangeArrowheads="1"/>
          </p:cNvPicPr>
          <p:nvPr/>
        </p:nvPicPr>
        <p:blipFill>
          <a:blip r:embed="rId2" cstate="print"/>
          <a:srcRect t="2044" r="12552" b="8576"/>
          <a:stretch>
            <a:fillRect/>
          </a:stretch>
        </p:blipFill>
        <p:spPr bwMode="auto">
          <a:xfrm>
            <a:off x="128589" y="109538"/>
            <a:ext cx="4593172" cy="625951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07_01_02_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관리자리스트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팝업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리스트 팝업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관리 리스트 팝업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642918"/>
          <a:ext cx="4968998" cy="9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등록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마스터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두가지 중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마스터는 마스터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중 선택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관리자는 관리자만 선택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변경도 동일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마스터는 다른 회원의 권한을 마스터로 변경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담당지역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담당지역 그룹관리에서 설정한 지역중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89708" y="1052146"/>
            <a:ext cx="1833355" cy="155770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9707" y="908131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952604" y="121442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952604" y="16430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808538" y="1742162"/>
          <a:ext cx="4968998" cy="63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정보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관리자 정보 수정으로 변경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마스터는 모든 회원정보 수정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관리자는 자신의 정보만 수정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997076" y="4644585"/>
            <a:ext cx="1833355" cy="1292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97075" y="450057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70480" y="4644585"/>
            <a:ext cx="1833355" cy="15911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70479" y="4500570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C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655238" y="559462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8643" y="585789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808538" y="2500306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관리자 정보 수정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수정내용 반영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42874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게시물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:\B2B\06_스토리보드\이미지\067.jpg"/>
          <p:cNvPicPr>
            <a:picLocks noChangeAspect="1" noChangeArrowheads="1"/>
          </p:cNvPicPr>
          <p:nvPr/>
        </p:nvPicPr>
        <p:blipFill>
          <a:blip r:embed="rId2" cstate="print"/>
          <a:srcRect t="1907" r="13492" b="23919"/>
          <a:stretch>
            <a:fillRect/>
          </a:stretch>
        </p:blipFill>
        <p:spPr bwMode="auto">
          <a:xfrm>
            <a:off x="128588" y="115888"/>
            <a:ext cx="4547733" cy="519906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공지사항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공지사항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16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제목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작성자로 검색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통합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중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전체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확인 메시지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삭제합니다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.(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글 작성하기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작성 화면으로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최신 작성글이 위로 정렬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오름차순 정렬 변경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0"/>
            <a:ext cx="3570314" cy="364219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64291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95348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23008" y="85723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16328" y="103249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71848" y="103249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644272" y="50004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07_02_02_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공지사항작성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공지사항 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공지사항 작성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667116" y="514910"/>
            <a:ext cx="1031264" cy="206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W:\B2B\06_스토리보드\이미지\068.jpg"/>
          <p:cNvPicPr>
            <a:picLocks noChangeAspect="1" noChangeArrowheads="1"/>
          </p:cNvPicPr>
          <p:nvPr/>
        </p:nvPicPr>
        <p:blipFill>
          <a:blip r:embed="rId2" cstate="print"/>
          <a:srcRect t="1962" r="13551" b="24482"/>
          <a:stretch>
            <a:fillRect/>
          </a:stretch>
        </p:blipFill>
        <p:spPr bwMode="auto">
          <a:xfrm>
            <a:off x="128588" y="115887"/>
            <a:ext cx="4540800" cy="5151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07_02_03_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이용가이드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이용가이드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이용 가이드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 descr="W:\B2B\06_스토리보드\이미지\069.jpg"/>
          <p:cNvPicPr>
            <a:picLocks noChangeAspect="1" noChangeArrowheads="1"/>
          </p:cNvPicPr>
          <p:nvPr/>
        </p:nvPicPr>
        <p:blipFill>
          <a:blip r:embed="rId2" cstate="print"/>
          <a:srcRect t="1918" r="13595" b="25209"/>
          <a:stretch>
            <a:fillRect/>
          </a:stretch>
        </p:blipFill>
        <p:spPr bwMode="auto">
          <a:xfrm>
            <a:off x="115888" y="103188"/>
            <a:ext cx="4551362" cy="51180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:\B2B\05_와이어프레임\이미지\006.jpg"/>
          <p:cNvPicPr>
            <a:picLocks noChangeAspect="1" noChangeArrowheads="1"/>
          </p:cNvPicPr>
          <p:nvPr/>
        </p:nvPicPr>
        <p:blipFill>
          <a:blip r:embed="rId2" cstate="print"/>
          <a:srcRect t="1908" r="11059" b="18287"/>
          <a:stretch>
            <a:fillRect/>
          </a:stretch>
        </p:blipFill>
        <p:spPr bwMode="auto">
          <a:xfrm>
            <a:off x="128588" y="115888"/>
            <a:ext cx="4679950" cy="5599128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808538" y="686398"/>
          <a:ext cx="4968998" cy="138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기본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보이지 않다가 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선택시 보임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 선택시 로그인시 기본으로 열릴 화면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안내 메시지 호출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 기본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지정에 대한 정보 레이어 팝업으로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안내 메시지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호출 버튼 위치에 닫기 버튼이 위치하도록 열림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en-US" altLang="ko-KR" sz="800" smtClean="0"/>
                        <a:t>B2B </a:t>
                      </a:r>
                      <a:r>
                        <a:rPr lang="ko-KR" altLang="en-US" sz="800" smtClean="0"/>
                        <a:t>라이브러리 사이트는 방송과 영화 콘텐츠를 분류하여 제공합니다</a:t>
                      </a:r>
                      <a:r>
                        <a:rPr lang="en-US" altLang="ko-KR" sz="800" smtClean="0"/>
                        <a:t>.</a:t>
                      </a:r>
                    </a:p>
                    <a:p>
                      <a:r>
                        <a:rPr lang="ko-KR" altLang="en-US" sz="800" smtClean="0"/>
                        <a:t>방송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영화 바이어는 방송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영화 중 로그인시 이용할 첫 화면을 선택하여야 합니다</a:t>
                      </a:r>
                      <a:r>
                        <a:rPr lang="en-US" altLang="ko-KR" sz="800" smtClean="0"/>
                        <a:t>.</a:t>
                      </a:r>
                      <a:endParaRPr lang="ko-KR" altLang="en-US" sz="800" smtClean="0"/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28587" y="1501313"/>
            <a:ext cx="4679951" cy="164193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28588" y="1357298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166918" y="233458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51878" y="233458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751878" y="177832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01_02_01_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바이어 선택시 회원가입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07_02_04_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게시물관리</a:t>
                      </a:r>
                      <a:r>
                        <a:rPr lang="en-US" altLang="ko-KR" sz="7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7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이용가이드작성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이용가이드 작성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게시물 관리 이용 가이드 작성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667116" y="514910"/>
            <a:ext cx="1031264" cy="206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W:\B2B\06_스토리보드\이미지\070.jpg"/>
          <p:cNvPicPr>
            <a:picLocks noChangeAspect="1" noChangeArrowheads="1"/>
          </p:cNvPicPr>
          <p:nvPr/>
        </p:nvPicPr>
        <p:blipFill>
          <a:blip r:embed="rId2" cstate="print"/>
          <a:srcRect t="2116" r="13360" b="31515"/>
          <a:stretch>
            <a:fillRect/>
          </a:stretch>
        </p:blipFill>
        <p:spPr bwMode="auto">
          <a:xfrm>
            <a:off x="129381" y="115888"/>
            <a:ext cx="4536930" cy="46339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3620301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콘텐츠 권한 정책 설정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1506" name="Picture 2" descr="W:\B2B\06_스토리보드\이미지\066.jpg"/>
          <p:cNvPicPr>
            <a:picLocks noChangeAspect="1" noChangeArrowheads="1"/>
          </p:cNvPicPr>
          <p:nvPr/>
        </p:nvPicPr>
        <p:blipFill>
          <a:blip r:embed="rId2" cstate="print"/>
          <a:srcRect t="1962" r="13566" b="19334"/>
          <a:stretch>
            <a:fillRect/>
          </a:stretch>
        </p:blipFill>
        <p:spPr bwMode="auto">
          <a:xfrm>
            <a:off x="120968" y="115887"/>
            <a:ext cx="4534852" cy="5505682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07_03_01_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콘텐츠권한관리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권한관리 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권한 정책 관리 방송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179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구분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프로그램에 포함되어 있는 콘텐츠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향후 콘텐츠 구분 추가시 개발자가 수정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비회원 권한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비회원이 접근 할 수 있는 콘텐츠 설정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회원의 기본 권한 설정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생성시 기본으로 설정되어있는 권한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최대권한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그룹에 최대로 부여할 수 있는 범위 설정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 요청 범위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 요청에 의해 승인 할 수 있는 최대범위 설정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이전 저장 시점으로 복귀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변경된 사항 저장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1"/>
            <a:ext cx="3570314" cy="19991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952604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95348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539344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03224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3324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53844" y="21850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88084" y="21850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2530" name="Picture 2" descr="W:\B2B\06_스토리보드\이미지\067.jpg"/>
          <p:cNvPicPr>
            <a:picLocks noChangeAspect="1" noChangeArrowheads="1"/>
          </p:cNvPicPr>
          <p:nvPr/>
        </p:nvPicPr>
        <p:blipFill>
          <a:blip r:embed="rId2" cstate="print"/>
          <a:srcRect t="2172" r="13551" b="24019"/>
          <a:stretch>
            <a:fillRect/>
          </a:stretch>
        </p:blipFill>
        <p:spPr bwMode="auto">
          <a:xfrm>
            <a:off x="128587" y="115888"/>
            <a:ext cx="4516835" cy="5141912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07_03_02_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콘텐츠권한관리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권한관리 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권한 정책 관리 영화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3620301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메인 화면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:\B2B\06_스토리보드\이미지\073.jpg"/>
          <p:cNvPicPr>
            <a:picLocks noChangeAspect="1" noChangeArrowheads="1"/>
          </p:cNvPicPr>
          <p:nvPr/>
        </p:nvPicPr>
        <p:blipFill>
          <a:blip r:embed="rId2" cstate="print"/>
          <a:srcRect t="1984" r="13389" b="9127"/>
          <a:stretch>
            <a:fillRect/>
          </a:stretch>
        </p:blipFill>
        <p:spPr bwMode="auto">
          <a:xfrm>
            <a:off x="128587" y="115888"/>
            <a:ext cx="4537075" cy="6208572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07_04_01_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 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방송의 메인화면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미리보기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1"/>
            <a:ext cx="3570314" cy="19991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95348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95349" y="2505240"/>
            <a:ext cx="3570314" cy="370984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95348" y="236122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B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95348" y="254890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95348" y="27470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59328" y="27470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855568" y="254890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40328" y="27470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181448" y="27470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808068" y="59093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34788" y="590932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08538" y="1214422"/>
          <a:ext cx="4968998" cy="19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리스트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의 방송 콘텐츠 전체 수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노출 콘텐츠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메인화면의 프로모션 영역과 동영상 영역에 예고편을 플레이할 콘텐츠 수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예고편은 메인화면 노출 콘텐츠중 랜덤으로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콘텐츠 명으로만 검색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넣기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 리스트 중 메인화면 노출 콘텐츠로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이동되는 콘텐츠는 최하단으로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순서변경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좌측부터 한단계 위로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한단계 아래로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맨 위로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맨 아래로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빼기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메인화면 노출 콘텐츠를 제거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미리보기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미리보기 영역에 적용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적용하기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실제 사이트에 적용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07_04_02_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방송의 메인화면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팝업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62" name="Picture 2" descr="W:\B2B\06_스토리보드\이미지\074.jpg"/>
          <p:cNvPicPr>
            <a:picLocks noChangeAspect="1" noChangeArrowheads="1"/>
          </p:cNvPicPr>
          <p:nvPr/>
        </p:nvPicPr>
        <p:blipFill>
          <a:blip r:embed="rId2" cstate="print"/>
          <a:srcRect t="2039" r="13404" b="9171"/>
          <a:stretch>
            <a:fillRect/>
          </a:stretch>
        </p:blipFill>
        <p:spPr bwMode="auto">
          <a:xfrm>
            <a:off x="131763" y="115887"/>
            <a:ext cx="4533900" cy="619835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1095349" y="2505240"/>
            <a:ext cx="3570314" cy="370984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95348" y="236122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81298" y="283465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808538" y="642918"/>
          <a:ext cx="4968998" cy="5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콘텐츠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최대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가지까지 지정 가능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미리보기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 프로모션 팝업 미리보기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3826178" y="589789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07_04_03_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 미리보기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방송의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팝업 미리보기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6386" name="Picture 2" descr="W:\B2B\06_스토리보드\이미지\075.jpg"/>
          <p:cNvPicPr>
            <a:picLocks noChangeAspect="1" noChangeArrowheads="1"/>
          </p:cNvPicPr>
          <p:nvPr/>
        </p:nvPicPr>
        <p:blipFill>
          <a:blip r:embed="rId2" cstate="print"/>
          <a:srcRect t="2029" r="13506" b="7297"/>
          <a:stretch>
            <a:fillRect/>
          </a:stretch>
        </p:blipFill>
        <p:spPr bwMode="auto">
          <a:xfrm>
            <a:off x="128587" y="115889"/>
            <a:ext cx="4537075" cy="6341906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08538" y="642918"/>
          <a:ext cx="4968998" cy="77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프로모션 콘텐츠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이미지와 메타정보 노출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오늘 열지 않기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창 닫기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오늘은 열지 않음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닫기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 닫기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802108" y="1308720"/>
            <a:ext cx="1809772" cy="25241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802107" y="116470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809728" y="135729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09728" y="354423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03248" y="354423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07_04_04_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메인화면관리 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영화의 메인화면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410" name="Picture 2" descr="W:\B2B\06_스토리보드\이미지\076.jpg"/>
          <p:cNvPicPr>
            <a:picLocks noChangeAspect="1" noChangeArrowheads="1"/>
          </p:cNvPicPr>
          <p:nvPr/>
        </p:nvPicPr>
        <p:blipFill>
          <a:blip r:embed="rId2" cstate="print"/>
          <a:srcRect t="1984" r="13463" b="9722"/>
          <a:stretch>
            <a:fillRect/>
          </a:stretch>
        </p:blipFill>
        <p:spPr bwMode="auto">
          <a:xfrm>
            <a:off x="134938" y="115887"/>
            <a:ext cx="4530725" cy="61636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3620301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장르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1280592" y="2348410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권한요청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060848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5602" name="Picture 2" descr="W:\B2B\06_스토리보드\이미지\070.jpg"/>
          <p:cNvPicPr>
            <a:picLocks noChangeAspect="1" noChangeArrowheads="1"/>
          </p:cNvPicPr>
          <p:nvPr/>
        </p:nvPicPr>
        <p:blipFill>
          <a:blip r:embed="rId2" cstate="print"/>
          <a:srcRect t="2017" r="13580" b="19146"/>
          <a:stretch>
            <a:fillRect/>
          </a:stretch>
        </p:blipFill>
        <p:spPr bwMode="auto">
          <a:xfrm>
            <a:off x="131731" y="106364"/>
            <a:ext cx="4527090" cy="5506416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07_05_01_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장르관리 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방송의 장르관리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19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드라마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TV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무비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예능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음악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교양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다큐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기타 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가지 제공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유형은 추가 할 수 없음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장르의 한글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영문명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장르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유형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가지 유형중 한가지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“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”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입력필드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좌측 한글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우측 영문 입력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추가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유형에 입력한 장르 추가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이전 저장시점으로 되돌리기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저장하기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0"/>
            <a:ext cx="3570314" cy="264206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621128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01388" y="83438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95348" y="245171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21128" y="244409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95678" y="244982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60298" y="280796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95578" y="281558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6626" name="Picture 2" descr="W:\B2B\06_스토리보드\이미지\071.jpg"/>
          <p:cNvPicPr>
            <a:picLocks noChangeAspect="1" noChangeArrowheads="1"/>
          </p:cNvPicPr>
          <p:nvPr/>
        </p:nvPicPr>
        <p:blipFill>
          <a:blip r:embed="rId2" cstate="print"/>
          <a:srcRect t="1958" r="13524" b="19180"/>
          <a:stretch>
            <a:fillRect/>
          </a:stretch>
        </p:blipFill>
        <p:spPr bwMode="auto">
          <a:xfrm>
            <a:off x="122238" y="109537"/>
            <a:ext cx="4545012" cy="5526519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07_05_02_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장르관리 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영화의 장르관리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 장르 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추가된 항목은 영문 장르 내림차순으로 정렬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0"/>
            <a:ext cx="3570314" cy="278494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714356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475443" y="2348410"/>
            <a:ext cx="3620301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지역관리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060848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9329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86596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79894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73192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66490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59788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53087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546385" algn="l" defTabSz="1386596" rtl="0" eaLnBrk="1" latinLnBrk="1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494493" y="2142344"/>
            <a:ext cx="1643074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2526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45052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67578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90103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12629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5155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57681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0207" algn="l" defTabSz="1245052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7650" name="Picture 2" descr="W:\B2B\06_스토리보드\이미지\072.jpg"/>
          <p:cNvPicPr>
            <a:picLocks noChangeAspect="1" noChangeArrowheads="1"/>
          </p:cNvPicPr>
          <p:nvPr/>
        </p:nvPicPr>
        <p:blipFill>
          <a:blip r:embed="rId2" cstate="print"/>
          <a:srcRect t="1984" r="13566" b="17096"/>
          <a:stretch>
            <a:fillRect/>
          </a:stretch>
        </p:blipFill>
        <p:spPr bwMode="auto">
          <a:xfrm>
            <a:off x="128588" y="106363"/>
            <a:ext cx="4531313" cy="5656262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07_05_01_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 방송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방송의 지역관리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203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전체 지역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기본으로 설정된 지역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국가 수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지역그룹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 생성한 그룹 수 표시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 그룹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 그룹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넣기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이동된 항목은 비활성화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선택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B2B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 선택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선택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초기에는 생성되어 있는 그룹 없음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빼기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선택한 항목을 기본 그룹으로 이동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그룹수정 팝업 생성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0"/>
            <a:ext cx="3570314" cy="37850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95348" y="7629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188" y="76295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095348" y="10220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44088" y="10220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8428" y="10220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47108" y="10220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12868" y="102203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495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8674" name="Picture 2" descr="W:\B2B\06_스토리보드\이미지\073.jpg"/>
          <p:cNvPicPr>
            <a:picLocks noChangeAspect="1" noChangeArrowheads="1"/>
          </p:cNvPicPr>
          <p:nvPr/>
        </p:nvPicPr>
        <p:blipFill>
          <a:blip r:embed="rId2" cstate="print"/>
          <a:srcRect t="2028" r="13492" b="20392"/>
          <a:stretch>
            <a:fillRect/>
          </a:stretch>
        </p:blipFill>
        <p:spPr bwMode="auto">
          <a:xfrm>
            <a:off x="128588" y="106363"/>
            <a:ext cx="4538662" cy="5426963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07_05_02_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방송그룹수정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 방송 그룹 수정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방송의 지역관리 그룹 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08538" y="642918"/>
          <a:ext cx="4968998" cy="89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입력필드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삭제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해당 그룹을 삭제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그룹이 삭제되면 그룹내 국가는 기본 그룹으로 돌아감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추가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선택시 그룹 입력 필드 추가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95349" y="501180"/>
            <a:ext cx="3570314" cy="37850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348" y="357166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929892" y="133445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41472" y="133445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141472" y="1753554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29698" name="Picture 2" descr="W:\B2B\06_스토리보드\이미지\074.jpg"/>
          <p:cNvPicPr>
            <a:picLocks noChangeAspect="1" noChangeArrowheads="1"/>
          </p:cNvPicPr>
          <p:nvPr/>
        </p:nvPicPr>
        <p:blipFill>
          <a:blip r:embed="rId2" cstate="print"/>
          <a:srcRect t="1962" r="13433" b="20657"/>
          <a:stretch>
            <a:fillRect/>
          </a:stretch>
        </p:blipFill>
        <p:spPr bwMode="auto">
          <a:xfrm>
            <a:off x="128588" y="115887"/>
            <a:ext cx="4538662" cy="5409421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07_05_03_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 영화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영화의 지역관리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pic>
        <p:nvPicPr>
          <p:cNvPr id="30722" name="Picture 2" descr="W:\B2B\06_스토리보드\이미지\075.jpg"/>
          <p:cNvPicPr>
            <a:picLocks noChangeAspect="1" noChangeArrowheads="1"/>
          </p:cNvPicPr>
          <p:nvPr/>
        </p:nvPicPr>
        <p:blipFill>
          <a:blip r:embed="rId2" cstate="print"/>
          <a:srcRect t="2006" r="13404" b="24515"/>
          <a:stretch>
            <a:fillRect/>
          </a:stretch>
        </p:blipFill>
        <p:spPr bwMode="auto">
          <a:xfrm>
            <a:off x="131763" y="115888"/>
            <a:ext cx="4533900" cy="5129506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07_05_04_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영화그룹수정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지역관리 영화 그룹 수정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영화의 지역관리 그룹 수정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2" descr="W:\B2B\06_스토리보드\이미지\065.jpg"/>
          <p:cNvPicPr>
            <a:picLocks noChangeAspect="1" noChangeArrowheads="1"/>
          </p:cNvPicPr>
          <p:nvPr/>
        </p:nvPicPr>
        <p:blipFill>
          <a:blip r:embed="rId3" cstate="print"/>
          <a:srcRect t="13326" r="83481" b="74769"/>
          <a:stretch>
            <a:fillRect/>
          </a:stretch>
        </p:blipFill>
        <p:spPr bwMode="auto">
          <a:xfrm>
            <a:off x="120572" y="902477"/>
            <a:ext cx="857250" cy="82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B2B\05_와이어프레임\이미지\014.jpg"/>
          <p:cNvPicPr>
            <a:picLocks noChangeAspect="1" noChangeArrowheads="1"/>
          </p:cNvPicPr>
          <p:nvPr/>
        </p:nvPicPr>
        <p:blipFill>
          <a:blip r:embed="rId2" cstate="print"/>
          <a:srcRect r="13257" b="13602"/>
          <a:stretch>
            <a:fillRect/>
          </a:stretch>
        </p:blipFill>
        <p:spPr bwMode="auto">
          <a:xfrm>
            <a:off x="123802" y="115888"/>
            <a:ext cx="4538897" cy="6027756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08538" y="685274"/>
          <a:ext cx="4968998" cy="27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78"/>
                <a:gridCol w="1008112"/>
                <a:gridCol w="3672408"/>
              </a:tblGrid>
              <a:tr h="154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A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프로그램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권한을 신청하는 프로그램명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 입력창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입력 전 권한 신청에 대한 안내 메시지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스트리밍을 원하시는 콘텐츠를 적어주시면 관리자가 해당 권한을 부여해 드립니다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관리자의 승인 시점부터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주간 권안이 주어지며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</a:rPr>
                        <a:t>기간 만료 후 이용을 원하시면 재요청하셔야 합니다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마우스 클릭으로 커서가 이동되면 안내 메시지 사라짐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스크롤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Default </a:t>
                      </a:r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제공하지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않음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기본 영역 이상으로 텍스트를 입력하면 스크롤 생성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창 닫힘</a:t>
                      </a:r>
                      <a:endParaRPr lang="en-US" altLang="ko-KR" sz="80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텍스트 입력창에 입력한 내용이 없을때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알림 메시지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내용을 입력해 주세요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</a:t>
                      </a: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내용을 입력한 경우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메시지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한글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작성하신 내용대로 권한 요청을 하시겠습니까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?</a:t>
                      </a: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영문 </a:t>
                      </a:r>
                      <a:r>
                        <a:rPr lang="en-US" altLang="ko-KR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선택시 팝업 닫히며 권한요청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r>
                        <a:rPr lang="ko-KR" altLang="en-US" sz="800" baseline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취소 선택시 알림 메시지만 닫히며 권한신청 팝업 유지</a:t>
                      </a:r>
                      <a:endParaRPr lang="en-US" altLang="ko-KR" sz="800" baseline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23910" y="1285861"/>
            <a:ext cx="2286016" cy="24352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23910" y="1141845"/>
            <a:ext cx="144016" cy="14401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A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3909" y="1357298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023910" y="157161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024174" y="1571612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52670" y="342900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809860" y="3429000"/>
            <a:ext cx="165720" cy="165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-2786106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8491494"/>
            <a:ext cx="45005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스크롤 방지</a:t>
            </a:r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808538" y="115888"/>
          <a:ext cx="4968999" cy="38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6"/>
                <a:gridCol w="1785950"/>
                <a:gridCol w="714380"/>
                <a:gridCol w="1752703"/>
              </a:tblGrid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 </a:t>
                      </a:r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03_06_01_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 레이어 팝업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9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화면설명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권한신청을 위한 레이어 팝업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5210</Words>
  <Application>Microsoft Office PowerPoint</Application>
  <PresentationFormat>A4 용지(210x297mm)</PresentationFormat>
  <Paragraphs>1894</Paragraphs>
  <Slides>86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8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</vt:vector>
  </TitlesOfParts>
  <Company>XP SP3 FINAL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ilrae choi</cp:lastModifiedBy>
  <cp:revision>456</cp:revision>
  <dcterms:created xsi:type="dcterms:W3CDTF">2011-10-18T02:08:04Z</dcterms:created>
  <dcterms:modified xsi:type="dcterms:W3CDTF">2011-10-24T06:48:02Z</dcterms:modified>
</cp:coreProperties>
</file>